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2" r:id="rId4"/>
  </p:sldMasterIdLst>
  <p:notesMasterIdLst>
    <p:notesMasterId r:id="rId19"/>
  </p:notesMasterIdLst>
  <p:sldIdLst>
    <p:sldId id="264" r:id="rId5"/>
    <p:sldId id="265" r:id="rId6"/>
    <p:sldId id="266" r:id="rId7"/>
    <p:sldId id="257" r:id="rId8"/>
    <p:sldId id="271" r:id="rId9"/>
    <p:sldId id="259" r:id="rId10"/>
    <p:sldId id="270" r:id="rId11"/>
    <p:sldId id="272" r:id="rId12"/>
    <p:sldId id="260" r:id="rId13"/>
    <p:sldId id="258" r:id="rId14"/>
    <p:sldId id="269" r:id="rId15"/>
    <p:sldId id="267" r:id="rId16"/>
    <p:sldId id="268" r:id="rId17"/>
    <p:sldId id="273" r:id="rId18"/>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24" autoAdjust="0"/>
    <p:restoredTop sz="94646" autoAdjust="0"/>
  </p:normalViewPr>
  <p:slideViewPr>
    <p:cSldViewPr snapToGrid="0">
      <p:cViewPr varScale="1">
        <p:scale>
          <a:sx n="68" d="100"/>
          <a:sy n="68" d="100"/>
        </p:scale>
        <p:origin x="966" y="72"/>
      </p:cViewPr>
      <p:guideLst/>
    </p:cSldViewPr>
  </p:slideViewPr>
  <p:notesTextViewPr>
    <p:cViewPr>
      <p:scale>
        <a:sx n="1" d="1"/>
        <a:sy n="1" d="1"/>
      </p:scale>
      <p:origin x="0" y="0"/>
    </p:cViewPr>
  </p:notesTextViewPr>
  <p:sorterViewPr>
    <p:cViewPr>
      <p:scale>
        <a:sx n="100" d="100"/>
        <a:sy n="100" d="100"/>
      </p:scale>
      <p:origin x="0" y="-9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5B4B9CD5-B126-401E-B841-6229085A4A01}" type="datetimeFigureOut">
              <a:rPr lang="en-US" smtClean="0"/>
              <a:t>8/20/2020</a:t>
            </a:fld>
            <a:endParaRPr lang="en-US"/>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7EC04287-682A-49D2-8897-00CF4AF8B77F}" type="slidenum">
              <a:rPr lang="en-US" smtClean="0"/>
              <a:t>‹#›</a:t>
            </a:fld>
            <a:endParaRPr lang="en-US"/>
          </a:p>
        </p:txBody>
      </p:sp>
    </p:spTree>
    <p:extLst>
      <p:ext uri="{BB962C8B-B14F-4D97-AF65-F5344CB8AC3E}">
        <p14:creationId xmlns:p14="http://schemas.microsoft.com/office/powerpoint/2010/main" val="3566090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91A9AC-6DC0-4B8E-AB92-E000ED944B24}" type="slidenum">
              <a:rPr lang="en-US" smtClean="0"/>
              <a:t>1</a:t>
            </a:fld>
            <a:endParaRPr lang="en-US" dirty="0"/>
          </a:p>
        </p:txBody>
      </p:sp>
    </p:spTree>
    <p:extLst>
      <p:ext uri="{BB962C8B-B14F-4D97-AF65-F5344CB8AC3E}">
        <p14:creationId xmlns:p14="http://schemas.microsoft.com/office/powerpoint/2010/main" val="3286082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91A9AC-6DC0-4B8E-AB92-E000ED944B24}" type="slidenum">
              <a:rPr lang="en-US" smtClean="0"/>
              <a:t>13</a:t>
            </a:fld>
            <a:endParaRPr lang="en-US" dirty="0"/>
          </a:p>
        </p:txBody>
      </p:sp>
    </p:spTree>
    <p:extLst>
      <p:ext uri="{BB962C8B-B14F-4D97-AF65-F5344CB8AC3E}">
        <p14:creationId xmlns:p14="http://schemas.microsoft.com/office/powerpoint/2010/main" val="852846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smtClean="0"/>
              <a:pPr/>
              <a:t>8/20/2020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10804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4E5243-F52A-4D37-9694-EB26C6C31910}" type="datetimeFigureOut">
              <a:rPr lang="en-US" smtClean="0"/>
              <a:t>8/20/2020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675858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77B6E1-634A-48DC-9E8B-D894023267EF}" type="datetimeFigureOut">
              <a:rPr lang="en-US" smtClean="0"/>
              <a:t>8/20/2020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8200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2D3E9E-A95C-48F2-B4BF-A71542E0BE9A}" type="datetimeFigureOut">
              <a:rPr lang="en-US" smtClean="0"/>
              <a:t>8/20/2020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99855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8/20/2020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27714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2952B5-7A2F-4CC8-B7CE-9234E21C2837}" type="datetimeFigureOut">
              <a:rPr lang="en-US" smtClean="0"/>
              <a:t>8/20/2020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542605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1DA07A-9201-4B4B-BAF2-015AFA30F520}" type="datetimeFigureOut">
              <a:rPr lang="en-US" smtClean="0"/>
              <a:t>8/20/2020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95062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D7E00A-486F-4252-8B1D-E32645521F49}" type="datetimeFigureOut">
              <a:rPr lang="en-US" smtClean="0"/>
              <a:t>8/20/2020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77414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smtClean="0"/>
              <a:t>8/20/2020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43574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6E2C9B-5FA2-460D-9BE7-B0812FC2A6FF}" type="datetimeFigureOut">
              <a:rPr lang="en-US" smtClean="0"/>
              <a:t>8/20/2020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71541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8/20/2020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26647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6B75A-687E-405C-8A0B-8D00578BA2C3}" type="datetimeFigureOut">
              <a:rPr lang="en-US" smtClean="0"/>
              <a:pPr/>
              <a:t>8/20/2020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91063321"/>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hyperlink" Target="https://ecovillage.org/our-work/education/gen-trainings/traumatransformation/children-smiling-in-a-huddle/"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jasoncrane.org/your-favorite-music-movies-and-books/"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tonybates.ca/2013/03/29/innovative-online-bachelors-degree-from-university-of-washington/" TargetMode="External"/><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hyperlink" Target="https://www.bls.gov/ooh/education-training-and-library/teacher-assistants.htm" TargetMode="External"/><Relationship Id="rId4" Type="http://schemas.openxmlformats.org/officeDocument/2006/relationships/hyperlink" Target="https://www.onetonline.org/link/summary/39-9011.00"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unsuckdcmetro.blogspot.com/2012/05/rider-claims-train-was-on-fire.html" TargetMode="External"/><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hyperlink" Target="http://dol.georgia.gov/" TargetMode="External"/><Relationship Id="rId4" Type="http://schemas.openxmlformats.org/officeDocument/2006/relationships/hyperlink" Target="https://www.gadoe.org/Curriculum-Instruction-and-Assessment/CTAE/Documents/hot_careers_current.pdf"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hyperlink" Target="https://www.flickr.com/photos/157575640@N03/36502957645" TargetMode="External"/><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hyperlink" Target="https://earlyyearsbc.ca/events/setting-up-ece-environments-for-success-making-math-and-science-concepts-fun/" TargetMode="Externa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D10ED66-F9C4-4C09-9271-4CB882CC4120}"/>
              </a:ext>
            </a:extLst>
          </p:cNvPr>
          <p:cNvSpPr txBox="1"/>
          <p:nvPr/>
        </p:nvSpPr>
        <p:spPr>
          <a:xfrm>
            <a:off x="4270941" y="2454849"/>
            <a:ext cx="3650118" cy="1077218"/>
          </a:xfrm>
          <a:prstGeom prst="rect">
            <a:avLst/>
          </a:prstGeom>
          <a:noFill/>
          <a:ln w="60325" cmpd="dbl">
            <a:noFill/>
          </a:ln>
          <a:scene3d>
            <a:camera prst="orthographicFront"/>
            <a:lightRig rig="threePt" dir="t"/>
          </a:scene3d>
          <a:sp3d>
            <a:bevelT prst="angle"/>
          </a:sp3d>
        </p:spPr>
        <p:txBody>
          <a:bodyPr wrap="square" rtlCol="0">
            <a:spAutoFit/>
          </a:bodyPr>
          <a:lstStyle/>
          <a:p>
            <a:pPr algn="ctr"/>
            <a:r>
              <a:rPr lang="en-US" altLang="en-US" sz="2800" b="1" dirty="0"/>
              <a:t>Virtual Open House</a:t>
            </a:r>
          </a:p>
          <a:p>
            <a:pPr algn="ctr"/>
            <a:r>
              <a:rPr lang="en-US" altLang="en-US" i="1" dirty="0"/>
              <a:t>August 20, 2020</a:t>
            </a:r>
          </a:p>
          <a:p>
            <a:pPr algn="ctr"/>
            <a:r>
              <a:rPr lang="en-US" altLang="en-US" i="1" dirty="0"/>
              <a:t>1 p.m.</a:t>
            </a:r>
          </a:p>
        </p:txBody>
      </p:sp>
      <p:pic>
        <p:nvPicPr>
          <p:cNvPr id="2" name="Picture 1"/>
          <p:cNvPicPr>
            <a:picLocks noChangeAspect="1"/>
          </p:cNvPicPr>
          <p:nvPr/>
        </p:nvPicPr>
        <p:blipFill rotWithShape="1">
          <a:blip r:embed="rId3"/>
          <a:srcRect l="17964" r="3572"/>
          <a:stretch/>
        </p:blipFill>
        <p:spPr>
          <a:xfrm>
            <a:off x="1909084" y="2796487"/>
            <a:ext cx="2226161" cy="3218688"/>
          </a:xfrm>
          <a:prstGeom prst="rect">
            <a:avLst/>
          </a:prstGeom>
          <a:solidFill>
            <a:srgbClr val="FFFFFF">
              <a:shade val="85000"/>
            </a:srgbClr>
          </a:solidFill>
          <a:ln w="88900" cap="sq">
            <a:solidFill>
              <a:srgbClr val="0D85AB"/>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rotWithShape="1">
          <a:blip r:embed="rId4"/>
          <a:srcRect r="24964"/>
          <a:stretch/>
        </p:blipFill>
        <p:spPr>
          <a:xfrm>
            <a:off x="4847867" y="3605303"/>
            <a:ext cx="2496267" cy="2409872"/>
          </a:xfrm>
          <a:prstGeom prst="rect">
            <a:avLst/>
          </a:prstGeom>
          <a:solidFill>
            <a:srgbClr val="FFFFFF">
              <a:shade val="85000"/>
            </a:srgbClr>
          </a:solidFill>
          <a:ln w="88900" cap="sq">
            <a:solidFill>
              <a:srgbClr val="0D85AB"/>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rotWithShape="1">
          <a:blip r:embed="rId5"/>
          <a:srcRect l="4339" t="5577" r="10226" b="7943"/>
          <a:stretch/>
        </p:blipFill>
        <p:spPr>
          <a:xfrm>
            <a:off x="8111073" y="2796487"/>
            <a:ext cx="2226161" cy="3218688"/>
          </a:xfrm>
          <a:prstGeom prst="rect">
            <a:avLst/>
          </a:prstGeom>
          <a:solidFill>
            <a:srgbClr val="FFFFFF">
              <a:shade val="85000"/>
            </a:srgbClr>
          </a:solidFill>
          <a:ln w="88900" cap="sq">
            <a:solidFill>
              <a:srgbClr val="0D85AB"/>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78710677-D4EF-4266-B442-EE10848D00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3014" y="-89945"/>
            <a:ext cx="3785972" cy="2194560"/>
          </a:xfrm>
          <a:prstGeom prst="rect">
            <a:avLst/>
          </a:prstGeom>
        </p:spPr>
      </p:pic>
    </p:spTree>
    <p:extLst>
      <p:ext uri="{BB962C8B-B14F-4D97-AF65-F5344CB8AC3E}">
        <p14:creationId xmlns:p14="http://schemas.microsoft.com/office/powerpoint/2010/main" val="1861477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9" name="Rectangle 84">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86">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11" name="Freeform: Shape 88">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90">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92" name="Freeform: Shape 91">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3" name="Freeform: Shape 92">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4" name="Freeform: Shape 93">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5" name="Freeform: Shape 94">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6" name="Freeform: Shape 95">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7" name="Freeform: Shape 96">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8" name="Freeform: Shape 97">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2" name="Title 1"/>
          <p:cNvSpPr>
            <a:spLocks noGrp="1"/>
          </p:cNvSpPr>
          <p:nvPr>
            <p:ph type="title"/>
          </p:nvPr>
        </p:nvSpPr>
        <p:spPr>
          <a:xfrm>
            <a:off x="279910" y="2787060"/>
            <a:ext cx="10831842" cy="10271585"/>
          </a:xfrm>
        </p:spPr>
        <p:txBody>
          <a:bodyPr vert="horz" lIns="91440" tIns="45720" rIns="91440" bIns="45720" rtlCol="0" anchor="b">
            <a:normAutofit fontScale="90000"/>
          </a:bodyPr>
          <a:lstStyle/>
          <a:p>
            <a:pPr marL="742950" indent="-742950" algn="ctr">
              <a:buFont typeface="Arial" panose="020B0604020202020204" pitchFamily="34" charset="0"/>
              <a:buChar char="•"/>
            </a:pPr>
            <a:br>
              <a:rPr lang="en-US" sz="4200" b="1" kern="1200" dirty="0">
                <a:solidFill>
                  <a:schemeClr val="tx2"/>
                </a:solidFill>
                <a:latin typeface="+mj-lt"/>
                <a:ea typeface="+mj-ea"/>
                <a:cs typeface="+mj-cs"/>
              </a:rPr>
            </a:br>
            <a:br>
              <a:rPr lang="en-US" sz="4200" b="1" kern="1200" dirty="0">
                <a:solidFill>
                  <a:schemeClr val="tx2"/>
                </a:solidFill>
                <a:latin typeface="+mj-lt"/>
                <a:ea typeface="+mj-ea"/>
                <a:cs typeface="+mj-cs"/>
              </a:rPr>
            </a:br>
            <a:br>
              <a:rPr lang="en-US" sz="4200" b="1" kern="1200" dirty="0">
                <a:solidFill>
                  <a:schemeClr val="tx2"/>
                </a:solidFill>
                <a:latin typeface="+mj-lt"/>
                <a:ea typeface="+mj-ea"/>
                <a:cs typeface="+mj-cs"/>
              </a:rPr>
            </a:br>
            <a:br>
              <a:rPr lang="en-US" sz="4200" b="1" kern="1200" dirty="0">
                <a:solidFill>
                  <a:schemeClr val="tx2"/>
                </a:solidFill>
                <a:latin typeface="+mj-lt"/>
                <a:ea typeface="+mj-ea"/>
                <a:cs typeface="+mj-cs"/>
              </a:rPr>
            </a:br>
            <a:br>
              <a:rPr lang="en-US" sz="4200" b="1" dirty="0">
                <a:solidFill>
                  <a:schemeClr val="tx2"/>
                </a:solidFill>
              </a:rPr>
            </a:br>
            <a:br>
              <a:rPr lang="en-US" sz="4200" b="1" dirty="0">
                <a:solidFill>
                  <a:schemeClr val="tx2"/>
                </a:solidFill>
              </a:rPr>
            </a:br>
            <a:r>
              <a:rPr lang="en-US" sz="4200" b="1" kern="1200" dirty="0">
                <a:solidFill>
                  <a:schemeClr val="tx2"/>
                </a:solidFill>
                <a:latin typeface="+mj-lt"/>
                <a:ea typeface="+mj-ea"/>
                <a:cs typeface="+mj-cs"/>
              </a:rPr>
              <a:t>Exploration of Pathway</a:t>
            </a:r>
            <a:br>
              <a:rPr lang="en-US" sz="4200" b="1" kern="1200" dirty="0">
                <a:solidFill>
                  <a:schemeClr val="tx2"/>
                </a:solidFill>
                <a:latin typeface="+mj-lt"/>
                <a:ea typeface="+mj-ea"/>
                <a:cs typeface="+mj-cs"/>
              </a:rPr>
            </a:br>
            <a:br>
              <a:rPr lang="en-US" sz="4200" b="1" dirty="0">
                <a:solidFill>
                  <a:schemeClr val="tx2"/>
                </a:solidFill>
              </a:rPr>
            </a:br>
            <a:br>
              <a:rPr lang="en-US" sz="4200" b="1" dirty="0">
                <a:solidFill>
                  <a:schemeClr val="tx2"/>
                </a:solidFill>
              </a:rPr>
            </a:br>
            <a:br>
              <a:rPr lang="en-US" sz="4200" b="1" dirty="0">
                <a:solidFill>
                  <a:schemeClr val="tx2"/>
                </a:solidFill>
              </a:rPr>
            </a:br>
            <a:br>
              <a:rPr lang="en-US" sz="4200" b="1" dirty="0">
                <a:solidFill>
                  <a:schemeClr val="tx2"/>
                </a:solidFill>
              </a:rPr>
            </a:br>
            <a:br>
              <a:rPr lang="en-US" sz="4200" b="1" dirty="0">
                <a:solidFill>
                  <a:schemeClr val="tx2"/>
                </a:solidFill>
              </a:rPr>
            </a:br>
            <a:br>
              <a:rPr lang="en-US" sz="4200" b="1" dirty="0">
                <a:solidFill>
                  <a:schemeClr val="tx2"/>
                </a:solidFill>
              </a:rPr>
            </a:br>
            <a:br>
              <a:rPr lang="en-US" sz="4200" b="1" dirty="0">
                <a:solidFill>
                  <a:schemeClr val="tx2"/>
                </a:solidFill>
              </a:rPr>
            </a:br>
            <a:br>
              <a:rPr lang="en-US" sz="4200" b="1" dirty="0">
                <a:solidFill>
                  <a:schemeClr val="tx2"/>
                </a:solidFill>
              </a:rPr>
            </a:br>
            <a:br>
              <a:rPr lang="en-US" sz="4200" b="1" dirty="0"/>
            </a:br>
            <a:br>
              <a:rPr lang="en-US" sz="4200" b="1" dirty="0">
                <a:solidFill>
                  <a:schemeClr val="tx2"/>
                </a:solidFill>
              </a:rPr>
            </a:br>
            <a:br>
              <a:rPr lang="en-US" sz="4200" b="1" dirty="0">
                <a:solidFill>
                  <a:schemeClr val="tx2"/>
                </a:solidFill>
              </a:rPr>
            </a:br>
            <a:br>
              <a:rPr lang="en-US" sz="4200" b="1" dirty="0">
                <a:solidFill>
                  <a:schemeClr val="tx2"/>
                </a:solidFill>
              </a:rPr>
            </a:br>
            <a:br>
              <a:rPr lang="en-US" sz="4200" b="1" dirty="0">
                <a:solidFill>
                  <a:schemeClr val="tx2"/>
                </a:solidFill>
              </a:rPr>
            </a:br>
            <a:r>
              <a:rPr lang="en-US" sz="3100" b="1" i="1" dirty="0"/>
              <a:t>Examine early childhood care and education 21 century teaching and learning</a:t>
            </a:r>
            <a:br>
              <a:rPr lang="en-US" sz="3100" b="1" i="1" dirty="0"/>
            </a:br>
            <a:br>
              <a:rPr lang="en-US" sz="3100" b="1" i="1" dirty="0"/>
            </a:br>
            <a:r>
              <a:rPr lang="en-US" sz="3100" b="1" i="1" dirty="0"/>
              <a:t>Create and design a portfolio documenting your experiences</a:t>
            </a:r>
            <a:br>
              <a:rPr lang="en-US" sz="3100" b="1" i="1" dirty="0"/>
            </a:br>
            <a:br>
              <a:rPr lang="en-US" sz="3100" b="1" i="1" dirty="0"/>
            </a:br>
            <a:r>
              <a:rPr lang="en-US" sz="3100" b="1" i="1" dirty="0"/>
              <a:t>Participate in classroom lab and technical skills practice </a:t>
            </a:r>
            <a:br>
              <a:rPr lang="en-US" sz="3100" b="1" i="1" dirty="0"/>
            </a:br>
            <a:br>
              <a:rPr lang="en-US" sz="3100" b="1" i="1" dirty="0"/>
            </a:br>
            <a:r>
              <a:rPr lang="en-US" sz="3100" b="1" i="1" dirty="0"/>
              <a:t>Plan fun lessons activities to teach young learners</a:t>
            </a:r>
            <a:br>
              <a:rPr lang="en-US" sz="3100" b="1" i="1" dirty="0"/>
            </a:br>
            <a:br>
              <a:rPr lang="en-US" sz="3100" b="1" i="1" dirty="0"/>
            </a:br>
            <a:r>
              <a:rPr lang="en-US" sz="3100" b="1" i="1" dirty="0"/>
              <a:t>Virtual Fieldtrips</a:t>
            </a:r>
            <a:br>
              <a:rPr lang="en-US" sz="3100" b="1" i="1" dirty="0"/>
            </a:br>
            <a:r>
              <a:rPr lang="en-US" sz="3100" b="1" i="1" dirty="0"/>
              <a:t>  </a:t>
            </a:r>
            <a:br>
              <a:rPr lang="en-US" sz="3100" b="1" i="1" dirty="0"/>
            </a:br>
            <a:r>
              <a:rPr lang="en-US" sz="3100" b="1" i="1" dirty="0"/>
              <a:t>Guest Speakers</a:t>
            </a:r>
            <a:br>
              <a:rPr lang="en-US" sz="3100" b="1" i="1" dirty="0"/>
            </a:br>
            <a:br>
              <a:rPr lang="en-US" sz="3100" b="1" i="1" dirty="0"/>
            </a:br>
            <a:r>
              <a:rPr lang="en-US" sz="3100" b="1" i="1" dirty="0"/>
              <a:t>Singing, dancing, painting, problem-solving, investigating, laughing and playing! </a:t>
            </a:r>
            <a:br>
              <a:rPr lang="en-US" sz="3600" b="1" dirty="0"/>
            </a:br>
            <a:br>
              <a:rPr lang="en-US" sz="3600" b="1" dirty="0">
                <a:solidFill>
                  <a:schemeClr val="tx2"/>
                </a:solidFill>
              </a:rPr>
            </a:br>
            <a:br>
              <a:rPr lang="en-US" sz="3600" b="1" dirty="0">
                <a:solidFill>
                  <a:schemeClr val="tx2"/>
                </a:solidFill>
              </a:rPr>
            </a:br>
            <a:r>
              <a:rPr lang="en-US" sz="3600" b="1" dirty="0">
                <a:solidFill>
                  <a:schemeClr val="tx2"/>
                </a:solidFill>
              </a:rPr>
              <a:t> </a:t>
            </a:r>
            <a:br>
              <a:rPr lang="en-US" sz="3600" b="1" dirty="0">
                <a:solidFill>
                  <a:schemeClr val="tx2"/>
                </a:solidFill>
              </a:rPr>
            </a:br>
            <a:br>
              <a:rPr lang="en-US" sz="3600" b="1" dirty="0">
                <a:solidFill>
                  <a:schemeClr val="tx2"/>
                </a:solidFill>
              </a:rPr>
            </a:br>
            <a:br>
              <a:rPr lang="en-US" sz="4200" b="1" dirty="0">
                <a:solidFill>
                  <a:schemeClr val="tx2"/>
                </a:solidFill>
              </a:rPr>
            </a:br>
            <a:br>
              <a:rPr lang="en-US" sz="4200" b="1" dirty="0">
                <a:solidFill>
                  <a:schemeClr val="tx2"/>
                </a:solidFill>
              </a:rPr>
            </a:br>
            <a:br>
              <a:rPr lang="en-US" sz="2500" b="1" kern="1200" dirty="0">
                <a:solidFill>
                  <a:schemeClr val="tx2"/>
                </a:solidFill>
                <a:latin typeface="+mj-lt"/>
                <a:ea typeface="+mj-ea"/>
                <a:cs typeface="+mj-cs"/>
              </a:rPr>
            </a:br>
            <a:r>
              <a:rPr lang="en-US" sz="1100" dirty="0"/>
              <a:t>.</a:t>
            </a:r>
            <a:br>
              <a:rPr lang="en-US" sz="2500" b="1" kern="1200" dirty="0">
                <a:solidFill>
                  <a:schemeClr val="tx2"/>
                </a:solidFill>
                <a:latin typeface="+mj-lt"/>
                <a:ea typeface="+mj-ea"/>
                <a:cs typeface="+mj-cs"/>
              </a:rPr>
            </a:br>
            <a:br>
              <a:rPr lang="en-US" sz="2500" b="1" kern="1200" dirty="0">
                <a:solidFill>
                  <a:schemeClr val="tx2"/>
                </a:solidFill>
                <a:latin typeface="+mj-lt"/>
                <a:ea typeface="+mj-ea"/>
                <a:cs typeface="+mj-cs"/>
              </a:rPr>
            </a:br>
            <a:br>
              <a:rPr lang="en-US" sz="2500" b="1" kern="1200" dirty="0">
                <a:solidFill>
                  <a:schemeClr val="tx2"/>
                </a:solidFill>
                <a:latin typeface="+mj-lt"/>
                <a:ea typeface="+mj-ea"/>
                <a:cs typeface="+mj-cs"/>
              </a:rPr>
            </a:br>
            <a:br>
              <a:rPr lang="en-US" sz="2500" b="1" kern="1200" dirty="0">
                <a:solidFill>
                  <a:schemeClr val="tx2"/>
                </a:solidFill>
                <a:latin typeface="+mj-lt"/>
                <a:ea typeface="+mj-ea"/>
                <a:cs typeface="+mj-cs"/>
              </a:rPr>
            </a:br>
            <a:br>
              <a:rPr lang="en-US" sz="2500" b="1" kern="1200" dirty="0">
                <a:solidFill>
                  <a:schemeClr val="tx2"/>
                </a:solidFill>
                <a:latin typeface="+mj-lt"/>
                <a:ea typeface="+mj-ea"/>
                <a:cs typeface="+mj-cs"/>
              </a:rPr>
            </a:br>
            <a:br>
              <a:rPr lang="en-US" sz="2500" b="1" kern="1200" dirty="0">
                <a:solidFill>
                  <a:schemeClr val="tx2"/>
                </a:solidFill>
                <a:latin typeface="+mj-lt"/>
                <a:ea typeface="+mj-ea"/>
                <a:cs typeface="+mj-cs"/>
              </a:rPr>
            </a:br>
            <a:br>
              <a:rPr lang="en-US" sz="2500" b="1" kern="1200" dirty="0">
                <a:solidFill>
                  <a:schemeClr val="tx2"/>
                </a:solidFill>
                <a:latin typeface="+mj-lt"/>
                <a:ea typeface="+mj-ea"/>
                <a:cs typeface="+mj-cs"/>
              </a:rPr>
            </a:br>
            <a:br>
              <a:rPr lang="en-US" sz="2500" b="1" kern="1200" dirty="0">
                <a:solidFill>
                  <a:schemeClr val="tx2"/>
                </a:solidFill>
                <a:latin typeface="+mj-lt"/>
                <a:ea typeface="+mj-ea"/>
                <a:cs typeface="+mj-cs"/>
              </a:rPr>
            </a:br>
            <a:br>
              <a:rPr lang="en-US" sz="2500" b="1" kern="1200" dirty="0">
                <a:solidFill>
                  <a:schemeClr val="tx2"/>
                </a:solidFill>
                <a:latin typeface="+mj-lt"/>
                <a:ea typeface="+mj-ea"/>
                <a:cs typeface="+mj-cs"/>
              </a:rPr>
            </a:br>
            <a:br>
              <a:rPr lang="en-US" sz="2500" b="1" kern="1200" dirty="0">
                <a:solidFill>
                  <a:schemeClr val="tx2"/>
                </a:solidFill>
                <a:latin typeface="+mj-lt"/>
                <a:ea typeface="+mj-ea"/>
                <a:cs typeface="+mj-cs"/>
              </a:rPr>
            </a:br>
            <a:br>
              <a:rPr lang="en-US" sz="2500" b="1" kern="1200" dirty="0">
                <a:solidFill>
                  <a:schemeClr val="tx2"/>
                </a:solidFill>
                <a:latin typeface="+mj-lt"/>
                <a:ea typeface="+mj-ea"/>
                <a:cs typeface="+mj-cs"/>
              </a:rPr>
            </a:br>
            <a:endParaRPr lang="en-US" sz="2500" b="1" kern="1200" dirty="0">
              <a:solidFill>
                <a:schemeClr val="tx2"/>
              </a:solidFill>
              <a:latin typeface="+mj-lt"/>
              <a:ea typeface="+mj-ea"/>
              <a:cs typeface="+mj-cs"/>
            </a:endParaRPr>
          </a:p>
        </p:txBody>
      </p:sp>
      <p:grpSp>
        <p:nvGrpSpPr>
          <p:cNvPr id="100" name="Group 99">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101" name="Freeform: Shape 100">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reeform: Shape 101">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reeform: Shape 102">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04" name="Freeform: Shape 103">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6" name="Group 105">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107" name="Freeform: Shape 106">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reeform: Shape 107">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reeform: Shape 108">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10" name="Freeform: Shape 109">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944655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86FD7672-78BE-4D6F-A711-2CDB79B52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4662" y="323519"/>
            <a:ext cx="4323899" cy="6212748"/>
          </a:xfrm>
          <a:custGeom>
            <a:avLst/>
            <a:gdLst>
              <a:gd name="connsiteX0" fmla="*/ 0 w 4323899"/>
              <a:gd name="connsiteY0" fmla="*/ 0 h 6212748"/>
              <a:gd name="connsiteX1" fmla="*/ 742501 w 4323899"/>
              <a:gd name="connsiteY1" fmla="*/ 0 h 6212748"/>
              <a:gd name="connsiteX2" fmla="*/ 4323899 w 4323899"/>
              <a:gd name="connsiteY2" fmla="*/ 0 h 6212748"/>
              <a:gd name="connsiteX3" fmla="*/ 4323899 w 4323899"/>
              <a:gd name="connsiteY3" fmla="*/ 2864954 h 6212748"/>
              <a:gd name="connsiteX4" fmla="*/ 880454 w 4323899"/>
              <a:gd name="connsiteY4" fmla="*/ 6212748 h 6212748"/>
              <a:gd name="connsiteX5" fmla="*/ 0 w 4323899"/>
              <a:gd name="connsiteY5" fmla="*/ 6212748 h 6212748"/>
              <a:gd name="connsiteX6" fmla="*/ 0 w 4323899"/>
              <a:gd name="connsiteY6" fmla="*/ 6210962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3899" h="6212748">
                <a:moveTo>
                  <a:pt x="0" y="0"/>
                </a:moveTo>
                <a:lnTo>
                  <a:pt x="742501" y="0"/>
                </a:lnTo>
                <a:lnTo>
                  <a:pt x="4323899" y="0"/>
                </a:lnTo>
                <a:lnTo>
                  <a:pt x="4323899" y="2864954"/>
                </a:lnTo>
                <a:lnTo>
                  <a:pt x="880454" y="6212748"/>
                </a:lnTo>
                <a:lnTo>
                  <a:pt x="0" y="6212748"/>
                </a:lnTo>
                <a:lnTo>
                  <a:pt x="0" y="6210962"/>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Right Triangle 58">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29293" y="806364"/>
            <a:ext cx="3354636" cy="2847413"/>
          </a:xfrm>
        </p:spPr>
        <p:txBody>
          <a:bodyPr vert="horz" lIns="91440" tIns="45720" rIns="91440" bIns="45720" rtlCol="0" anchor="b">
            <a:normAutofit/>
          </a:bodyPr>
          <a:lstStyle/>
          <a:p>
            <a:r>
              <a:rPr lang="en-US" sz="4700" b="1" kern="1200">
                <a:solidFill>
                  <a:schemeClr val="tx1"/>
                </a:solidFill>
                <a:latin typeface="+mj-lt"/>
                <a:ea typeface="+mj-ea"/>
                <a:cs typeface="+mj-cs"/>
              </a:rPr>
              <a:t>             Instructional Expectations</a:t>
            </a:r>
          </a:p>
        </p:txBody>
      </p:sp>
      <p:pic>
        <p:nvPicPr>
          <p:cNvPr id="7" name="Fears Open House">
            <a:hlinkClick r:id="" action="ppaction://media"/>
            <a:extLst>
              <a:ext uri="{FF2B5EF4-FFF2-40B4-BE49-F238E27FC236}">
                <a16:creationId xmlns:a16="http://schemas.microsoft.com/office/drawing/2014/main" id="{EE692B7A-B03E-4378-B4B0-528263F58C6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13817" y="827498"/>
            <a:ext cx="6830846" cy="4640241"/>
          </a:xfrm>
          <a:prstGeom prst="rect">
            <a:avLst/>
          </a:prstGeom>
        </p:spPr>
      </p:pic>
    </p:spTree>
    <p:extLst>
      <p:ext uri="{BB962C8B-B14F-4D97-AF65-F5344CB8AC3E}">
        <p14:creationId xmlns:p14="http://schemas.microsoft.com/office/powerpoint/2010/main" val="257487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5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What Burning Questions Do You Have?</a:t>
            </a:r>
          </a:p>
        </p:txBody>
      </p:sp>
      <p:pic>
        <p:nvPicPr>
          <p:cNvPr id="4" name="Content Placeholder 3" descr="Question mark PN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20331" y="1825625"/>
            <a:ext cx="4351338" cy="4351338"/>
          </a:xfrm>
        </p:spPr>
      </p:pic>
    </p:spTree>
    <p:extLst>
      <p:ext uri="{BB962C8B-B14F-4D97-AF65-F5344CB8AC3E}">
        <p14:creationId xmlns:p14="http://schemas.microsoft.com/office/powerpoint/2010/main" val="1847065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63EC7D-B428-4743-88C8-BE01B5E4EE5D}"/>
              </a:ext>
            </a:extLst>
          </p:cNvPr>
          <p:cNvSpPr>
            <a:spLocks noGrp="1"/>
          </p:cNvSpPr>
          <p:nvPr>
            <p:ph type="sldNum" sz="quarter" idx="12"/>
          </p:nvPr>
        </p:nvSpPr>
        <p:spPr/>
        <p:txBody>
          <a:bodyPr/>
          <a:lstStyle/>
          <a:p>
            <a:fld id="{79F18E42-305A-4842-89A2-5A0D1851939E}" type="slidenum">
              <a:rPr lang="en-US" smtClean="0">
                <a:solidFill>
                  <a:schemeClr val="bg1"/>
                </a:solidFill>
              </a:rPr>
              <a:t>13</a:t>
            </a:fld>
            <a:endParaRPr lang="en-US" dirty="0">
              <a:solidFill>
                <a:schemeClr val="bg1"/>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505" b="36336"/>
          <a:stretch/>
        </p:blipFill>
        <p:spPr>
          <a:xfrm>
            <a:off x="1524000" y="-1"/>
            <a:ext cx="9144000" cy="5003801"/>
          </a:xfrm>
          <a:prstGeom prst="rect">
            <a:avLst/>
          </a:prstGeom>
        </p:spPr>
      </p:pic>
      <p:grpSp>
        <p:nvGrpSpPr>
          <p:cNvPr id="6" name="Group 5">
            <a:extLst>
              <a:ext uri="{FF2B5EF4-FFF2-40B4-BE49-F238E27FC236}">
                <a16:creationId xmlns:a16="http://schemas.microsoft.com/office/drawing/2014/main" id="{3177FC73-2ED5-4EA5-84A3-8BD3E1D7EB49}"/>
              </a:ext>
            </a:extLst>
          </p:cNvPr>
          <p:cNvGrpSpPr/>
          <p:nvPr/>
        </p:nvGrpSpPr>
        <p:grpSpPr>
          <a:xfrm>
            <a:off x="1522387" y="3722732"/>
            <a:ext cx="9145613" cy="2447294"/>
            <a:chOff x="-1613" y="3553097"/>
            <a:chExt cx="8840808" cy="2616929"/>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3" y="3553097"/>
              <a:ext cx="3056999" cy="261692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8858" y="3553097"/>
              <a:ext cx="3020337" cy="2616927"/>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5386" y="3554842"/>
              <a:ext cx="2758410" cy="2615184"/>
            </a:xfrm>
            <a:prstGeom prst="rect">
              <a:avLst/>
            </a:prstGeom>
          </p:spPr>
        </p:pic>
      </p:grpSp>
      <p:sp>
        <p:nvSpPr>
          <p:cNvPr id="9" name="Slide Number Placeholder 1">
            <a:extLst>
              <a:ext uri="{FF2B5EF4-FFF2-40B4-BE49-F238E27FC236}">
                <a16:creationId xmlns:a16="http://schemas.microsoft.com/office/drawing/2014/main" id="{A25AC957-2B21-4608-9F32-E1F3D527E4CD}"/>
              </a:ext>
            </a:extLst>
          </p:cNvPr>
          <p:cNvSpPr txBox="1">
            <a:spLocks/>
          </p:cNvSpPr>
          <p:nvPr/>
        </p:nvSpPr>
        <p:spPr>
          <a:xfrm>
            <a:off x="1860791" y="6531725"/>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F18E42-305A-4842-89A2-5A0D1851939E}" type="slidenum">
              <a:rPr lang="en-US">
                <a:solidFill>
                  <a:schemeClr val="bg1"/>
                </a:solidFill>
              </a:rPr>
              <a:pPr/>
              <a:t>13</a:t>
            </a:fld>
            <a:endParaRPr lang="en-US" dirty="0">
              <a:solidFill>
                <a:schemeClr val="bg1"/>
              </a:solidFill>
            </a:endParaRPr>
          </a:p>
        </p:txBody>
      </p:sp>
    </p:spTree>
    <p:extLst>
      <p:ext uri="{BB962C8B-B14F-4D97-AF65-F5344CB8AC3E}">
        <p14:creationId xmlns:p14="http://schemas.microsoft.com/office/powerpoint/2010/main" val="740635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BDBA639-2A71-4A60-A71A-FF1836F546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pSp>
        <p:nvGrpSpPr>
          <p:cNvPr id="10" name="Group 9">
            <a:extLst>
              <a:ext uri="{FF2B5EF4-FFF2-40B4-BE49-F238E27FC236}">
                <a16:creationId xmlns:a16="http://schemas.microsoft.com/office/drawing/2014/main" id="{5E208A8B-5EBD-4532-BE72-26414FA7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 name="Freeform 5">
              <a:extLst>
                <a:ext uri="{FF2B5EF4-FFF2-40B4-BE49-F238E27FC236}">
                  <a16:creationId xmlns:a16="http://schemas.microsoft.com/office/drawing/2014/main" id="{15D09196-B338-4AB5-A71B-CFD5FFCA62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F50B4463-128A-4677-A285-C017E6C54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1D9B95CD-F023-4DFA-9678-1E02713F74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1DDF47A8-BE7B-43F3-A500-F5A4656D83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2DD394DE-76FB-42F8-85F2-FD436F423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B95F2EFB-87E6-4400-AAF3-7EB8B4F15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1D463476-2BC7-418C-9D6F-51444B11A7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24011122-2495-478A-81BF-ABBDEA1DA8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C79E87C5-E5B3-476B-B539-FC9CF4A33B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956029CA-2B38-434D-9044-5FF3A1ECD1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0" name="Freeform 15">
              <a:extLst>
                <a:ext uri="{FF2B5EF4-FFF2-40B4-BE49-F238E27FC236}">
                  <a16:creationId xmlns:a16="http://schemas.microsoft.com/office/drawing/2014/main" id="{9514CFB6-E8DB-43DC-B1CD-9CC2D4B27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2" name="Freeform 16">
              <a:extLst>
                <a:ext uri="{FF2B5EF4-FFF2-40B4-BE49-F238E27FC236}">
                  <a16:creationId xmlns:a16="http://schemas.microsoft.com/office/drawing/2014/main" id="{BD8C1FC8-E550-45BE-9F30-822BAB3781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4" name="Freeform 17">
              <a:extLst>
                <a:ext uri="{FF2B5EF4-FFF2-40B4-BE49-F238E27FC236}">
                  <a16:creationId xmlns:a16="http://schemas.microsoft.com/office/drawing/2014/main" id="{D1646B5D-A7B7-41EC-9591-0E0C0F4F94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18">
              <a:extLst>
                <a:ext uri="{FF2B5EF4-FFF2-40B4-BE49-F238E27FC236}">
                  <a16:creationId xmlns:a16="http://schemas.microsoft.com/office/drawing/2014/main" id="{E2118E93-481E-4843-987E-378187AA37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77038464-F4E2-47EC-A87F-18469191E3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FB3BBEB1-E146-408F-95B7-EE2F269DE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C765B285-56EC-47FC-B116-274EBBD61A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CB4A6191-6913-42EA-905E-8A174AE2C9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8ADEEF92-F481-475A-845C-5E940F0D55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1" name="Freeform: Shape 30">
            <a:extLst>
              <a:ext uri="{FF2B5EF4-FFF2-40B4-BE49-F238E27FC236}">
                <a16:creationId xmlns:a16="http://schemas.microsoft.com/office/drawing/2014/main" id="{D9C506D7-84CB-4057-A44A-465313E78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44861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3" name="Oval 32">
            <a:extLst>
              <a:ext uri="{FF2B5EF4-FFF2-40B4-BE49-F238E27FC236}">
                <a16:creationId xmlns:a16="http://schemas.microsoft.com/office/drawing/2014/main" id="{7842FC68-61FD-4700-8A22-BB8B07188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4579" y="691977"/>
            <a:ext cx="7761923" cy="5343064"/>
          </a:xfrm>
          <a:custGeom>
            <a:avLst/>
            <a:gdLst>
              <a:gd name="connsiteX0" fmla="*/ 0 w 6428838"/>
              <a:gd name="connsiteY0" fmla="*/ 2579031 h 5158062"/>
              <a:gd name="connsiteX1" fmla="*/ 3214419 w 6428838"/>
              <a:gd name="connsiteY1" fmla="*/ 0 h 5158062"/>
              <a:gd name="connsiteX2" fmla="*/ 6428838 w 6428838"/>
              <a:gd name="connsiteY2" fmla="*/ 2579031 h 5158062"/>
              <a:gd name="connsiteX3" fmla="*/ 3214419 w 6428838"/>
              <a:gd name="connsiteY3" fmla="*/ 5158062 h 5158062"/>
              <a:gd name="connsiteX4" fmla="*/ 0 w 6428838"/>
              <a:gd name="connsiteY4" fmla="*/ 2579031 h 5158062"/>
              <a:gd name="connsiteX0" fmla="*/ 3321 w 6432159"/>
              <a:gd name="connsiteY0" fmla="*/ 2647125 h 5226156"/>
              <a:gd name="connsiteX1" fmla="*/ 2789723 w 6432159"/>
              <a:gd name="connsiteY1" fmla="*/ 0 h 5226156"/>
              <a:gd name="connsiteX2" fmla="*/ 6432159 w 6432159"/>
              <a:gd name="connsiteY2" fmla="*/ 2647125 h 5226156"/>
              <a:gd name="connsiteX3" fmla="*/ 3217740 w 6432159"/>
              <a:gd name="connsiteY3" fmla="*/ 5226156 h 5226156"/>
              <a:gd name="connsiteX4" fmla="*/ 3321 w 6432159"/>
              <a:gd name="connsiteY4" fmla="*/ 2647125 h 5226156"/>
              <a:gd name="connsiteX0" fmla="*/ 1953 w 6566979"/>
              <a:gd name="connsiteY0" fmla="*/ 2695803 h 5226224"/>
              <a:gd name="connsiteX1" fmla="*/ 2924543 w 6566979"/>
              <a:gd name="connsiteY1" fmla="*/ 39 h 5226224"/>
              <a:gd name="connsiteX2" fmla="*/ 6566979 w 6566979"/>
              <a:gd name="connsiteY2" fmla="*/ 2647164 h 5226224"/>
              <a:gd name="connsiteX3" fmla="*/ 3352560 w 6566979"/>
              <a:gd name="connsiteY3" fmla="*/ 5226195 h 5226224"/>
              <a:gd name="connsiteX4" fmla="*/ 1953 w 6566979"/>
              <a:gd name="connsiteY4" fmla="*/ 2695803 h 5226224"/>
              <a:gd name="connsiteX0" fmla="*/ 8982 w 6574008"/>
              <a:gd name="connsiteY0" fmla="*/ 2695803 h 5226313"/>
              <a:gd name="connsiteX1" fmla="*/ 2931572 w 6574008"/>
              <a:gd name="connsiteY1" fmla="*/ 39 h 5226313"/>
              <a:gd name="connsiteX2" fmla="*/ 6574008 w 6574008"/>
              <a:gd name="connsiteY2" fmla="*/ 2647164 h 5226313"/>
              <a:gd name="connsiteX3" fmla="*/ 3359589 w 6574008"/>
              <a:gd name="connsiteY3" fmla="*/ 5226195 h 5226313"/>
              <a:gd name="connsiteX4" fmla="*/ 8982 w 6574008"/>
              <a:gd name="connsiteY4" fmla="*/ 2695803 h 5226313"/>
              <a:gd name="connsiteX0" fmla="*/ 11929 w 6576955"/>
              <a:gd name="connsiteY0" fmla="*/ 2695953 h 5226463"/>
              <a:gd name="connsiteX1" fmla="*/ 2934519 w 6576955"/>
              <a:gd name="connsiteY1" fmla="*/ 189 h 5226463"/>
              <a:gd name="connsiteX2" fmla="*/ 6576955 w 6576955"/>
              <a:gd name="connsiteY2" fmla="*/ 2647314 h 5226463"/>
              <a:gd name="connsiteX3" fmla="*/ 3362536 w 6576955"/>
              <a:gd name="connsiteY3" fmla="*/ 5226345 h 5226463"/>
              <a:gd name="connsiteX4" fmla="*/ 11929 w 6576955"/>
              <a:gd name="connsiteY4" fmla="*/ 2695953 h 5226463"/>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47356"/>
              <a:gd name="connsiteX1" fmla="*/ 2931852 w 6963394"/>
              <a:gd name="connsiteY1" fmla="*/ 10033 h 5247356"/>
              <a:gd name="connsiteX2" fmla="*/ 6963394 w 6963394"/>
              <a:gd name="connsiteY2" fmla="*/ 3318639 h 5247356"/>
              <a:gd name="connsiteX3" fmla="*/ 3359869 w 6963394"/>
              <a:gd name="connsiteY3" fmla="*/ 5236189 h 5247356"/>
              <a:gd name="connsiteX4" fmla="*/ 9262 w 6963394"/>
              <a:gd name="connsiteY4" fmla="*/ 2705797 h 5247356"/>
              <a:gd name="connsiteX0" fmla="*/ 9262 w 6963394"/>
              <a:gd name="connsiteY0" fmla="*/ 2705797 h 5292159"/>
              <a:gd name="connsiteX1" fmla="*/ 2931852 w 6963394"/>
              <a:gd name="connsiteY1" fmla="*/ 10033 h 5292159"/>
              <a:gd name="connsiteX2" fmla="*/ 6963394 w 6963394"/>
              <a:gd name="connsiteY2" fmla="*/ 3318639 h 5292159"/>
              <a:gd name="connsiteX3" fmla="*/ 3359869 w 6963394"/>
              <a:gd name="connsiteY3" fmla="*/ 5236189 h 5292159"/>
              <a:gd name="connsiteX4" fmla="*/ 9262 w 6963394"/>
              <a:gd name="connsiteY4" fmla="*/ 2705797 h 5292159"/>
              <a:gd name="connsiteX0" fmla="*/ 9262 w 6963394"/>
              <a:gd name="connsiteY0" fmla="*/ 2705797 h 5259961"/>
              <a:gd name="connsiteX1" fmla="*/ 2931852 w 6963394"/>
              <a:gd name="connsiteY1" fmla="*/ 10033 h 5259961"/>
              <a:gd name="connsiteX2" fmla="*/ 6963394 w 6963394"/>
              <a:gd name="connsiteY2" fmla="*/ 3318639 h 5259961"/>
              <a:gd name="connsiteX3" fmla="*/ 3359869 w 6963394"/>
              <a:gd name="connsiteY3" fmla="*/ 5236189 h 5259961"/>
              <a:gd name="connsiteX4" fmla="*/ 9262 w 6963394"/>
              <a:gd name="connsiteY4" fmla="*/ 2705797 h 5259961"/>
              <a:gd name="connsiteX0" fmla="*/ 9557 w 7352795"/>
              <a:gd name="connsiteY0" fmla="*/ 2707501 h 5252013"/>
              <a:gd name="connsiteX1" fmla="*/ 2932147 w 7352795"/>
              <a:gd name="connsiteY1" fmla="*/ 11737 h 5252013"/>
              <a:gd name="connsiteX2" fmla="*/ 7352795 w 7352795"/>
              <a:gd name="connsiteY2" fmla="*/ 3378709 h 5252013"/>
              <a:gd name="connsiteX3" fmla="*/ 3360164 w 7352795"/>
              <a:gd name="connsiteY3" fmla="*/ 5237893 h 5252013"/>
              <a:gd name="connsiteX4" fmla="*/ 9557 w 7352795"/>
              <a:gd name="connsiteY4" fmla="*/ 2707501 h 5252013"/>
              <a:gd name="connsiteX0" fmla="*/ 8078 w 7789061"/>
              <a:gd name="connsiteY0" fmla="*/ 2744796 h 5249051"/>
              <a:gd name="connsiteX1" fmla="*/ 3368413 w 7789061"/>
              <a:gd name="connsiteY1" fmla="*/ 10121 h 5249051"/>
              <a:gd name="connsiteX2" fmla="*/ 7789061 w 7789061"/>
              <a:gd name="connsiteY2" fmla="*/ 3377093 h 5249051"/>
              <a:gd name="connsiteX3" fmla="*/ 3796430 w 7789061"/>
              <a:gd name="connsiteY3" fmla="*/ 5236277 h 5249051"/>
              <a:gd name="connsiteX4" fmla="*/ 8078 w 7789061"/>
              <a:gd name="connsiteY4" fmla="*/ 2744796 h 5249051"/>
              <a:gd name="connsiteX0" fmla="*/ 8078 w 7789061"/>
              <a:gd name="connsiteY0" fmla="*/ 2744796 h 5271741"/>
              <a:gd name="connsiteX1" fmla="*/ 3368413 w 7789061"/>
              <a:gd name="connsiteY1" fmla="*/ 10121 h 5271741"/>
              <a:gd name="connsiteX2" fmla="*/ 7789061 w 7789061"/>
              <a:gd name="connsiteY2" fmla="*/ 3377093 h 5271741"/>
              <a:gd name="connsiteX3" fmla="*/ 3796430 w 7789061"/>
              <a:gd name="connsiteY3" fmla="*/ 5236277 h 5271741"/>
              <a:gd name="connsiteX4" fmla="*/ 8078 w 7789061"/>
              <a:gd name="connsiteY4" fmla="*/ 2744796 h 5271741"/>
              <a:gd name="connsiteX0" fmla="*/ 1055 w 7782038"/>
              <a:gd name="connsiteY0" fmla="*/ 2738806 h 5438018"/>
              <a:gd name="connsiteX1" fmla="*/ 3361390 w 7782038"/>
              <a:gd name="connsiteY1" fmla="*/ 4131 h 5438018"/>
              <a:gd name="connsiteX2" fmla="*/ 7782038 w 7782038"/>
              <a:gd name="connsiteY2" fmla="*/ 3371103 h 5438018"/>
              <a:gd name="connsiteX3" fmla="*/ 3692130 w 7782038"/>
              <a:gd name="connsiteY3" fmla="*/ 5415113 h 5438018"/>
              <a:gd name="connsiteX4" fmla="*/ 1055 w 7782038"/>
              <a:gd name="connsiteY4" fmla="*/ 2738806 h 5438018"/>
              <a:gd name="connsiteX0" fmla="*/ 28883 w 7809866"/>
              <a:gd name="connsiteY0" fmla="*/ 2742147 h 5441359"/>
              <a:gd name="connsiteX1" fmla="*/ 3389218 w 7809866"/>
              <a:gd name="connsiteY1" fmla="*/ 7472 h 5441359"/>
              <a:gd name="connsiteX2" fmla="*/ 7809866 w 7809866"/>
              <a:gd name="connsiteY2" fmla="*/ 3374444 h 5441359"/>
              <a:gd name="connsiteX3" fmla="*/ 3719958 w 7809866"/>
              <a:gd name="connsiteY3" fmla="*/ 5418454 h 5441359"/>
              <a:gd name="connsiteX4" fmla="*/ 28883 w 7809866"/>
              <a:gd name="connsiteY4" fmla="*/ 2742147 h 5441359"/>
              <a:gd name="connsiteX0" fmla="*/ 36549 w 7817532"/>
              <a:gd name="connsiteY0" fmla="*/ 2751085 h 5450297"/>
              <a:gd name="connsiteX1" fmla="*/ 3396884 w 7817532"/>
              <a:gd name="connsiteY1" fmla="*/ 16410 h 5450297"/>
              <a:gd name="connsiteX2" fmla="*/ 7817532 w 7817532"/>
              <a:gd name="connsiteY2" fmla="*/ 3383382 h 5450297"/>
              <a:gd name="connsiteX3" fmla="*/ 3727624 w 7817532"/>
              <a:gd name="connsiteY3" fmla="*/ 5427392 h 5450297"/>
              <a:gd name="connsiteX4" fmla="*/ 36549 w 7817532"/>
              <a:gd name="connsiteY4" fmla="*/ 2751085 h 5450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7532" h="5450297">
                <a:moveTo>
                  <a:pt x="36549" y="2751085"/>
                </a:moveTo>
                <a:cubicBezTo>
                  <a:pt x="-281221" y="925127"/>
                  <a:pt x="1526121" y="-147339"/>
                  <a:pt x="3396884" y="16410"/>
                </a:cubicBezTo>
                <a:cubicBezTo>
                  <a:pt x="5267647" y="180159"/>
                  <a:pt x="7817532" y="1453184"/>
                  <a:pt x="7817532" y="3383382"/>
                </a:cubicBezTo>
                <a:cubicBezTo>
                  <a:pt x="7700800" y="5342763"/>
                  <a:pt x="5024455" y="5532775"/>
                  <a:pt x="3727624" y="5427392"/>
                </a:cubicBezTo>
                <a:cubicBezTo>
                  <a:pt x="2430794" y="5322009"/>
                  <a:pt x="354319" y="4577043"/>
                  <a:pt x="36549" y="2751085"/>
                </a:cubicBezTo>
                <a:close/>
              </a:path>
            </a:pathLst>
          </a:custGeom>
          <a:solidFill>
            <a:schemeClr val="accent6"/>
          </a:solidFill>
          <a:ln w="152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5A6C1A00-6EBD-4D75-8003-57666D53B641}"/>
              </a:ext>
            </a:extLst>
          </p:cNvPr>
          <p:cNvSpPr>
            <a:spLocks noGrp="1"/>
          </p:cNvSpPr>
          <p:nvPr>
            <p:ph type="ctrTitle"/>
          </p:nvPr>
        </p:nvSpPr>
        <p:spPr>
          <a:xfrm>
            <a:off x="2452919" y="1871522"/>
            <a:ext cx="6959446" cy="1662475"/>
          </a:xfrm>
        </p:spPr>
        <p:txBody>
          <a:bodyPr>
            <a:noAutofit/>
          </a:bodyPr>
          <a:lstStyle/>
          <a:p>
            <a:r>
              <a:rPr lang="en-US" sz="5400" b="1" dirty="0">
                <a:solidFill>
                  <a:srgbClr val="FFFFFF"/>
                </a:solidFill>
              </a:rPr>
              <a:t>Test Run!</a:t>
            </a:r>
            <a:br>
              <a:rPr lang="en-US" sz="5400" b="1" dirty="0">
                <a:solidFill>
                  <a:srgbClr val="FFFFFF"/>
                </a:solidFill>
              </a:rPr>
            </a:br>
            <a:br>
              <a:rPr lang="en-US" sz="5400" b="1" dirty="0">
                <a:solidFill>
                  <a:srgbClr val="FFFFFF"/>
                </a:solidFill>
              </a:rPr>
            </a:br>
            <a:endParaRPr lang="en-US" sz="5400" b="1" dirty="0">
              <a:solidFill>
                <a:srgbClr val="FFFFFF"/>
              </a:solidFill>
            </a:endParaRPr>
          </a:p>
        </p:txBody>
      </p:sp>
      <p:sp>
        <p:nvSpPr>
          <p:cNvPr id="3" name="Subtitle 2">
            <a:extLst>
              <a:ext uri="{FF2B5EF4-FFF2-40B4-BE49-F238E27FC236}">
                <a16:creationId xmlns:a16="http://schemas.microsoft.com/office/drawing/2014/main" id="{6A1F6ECB-1E5F-46C9-B566-62961A866CB8}"/>
              </a:ext>
            </a:extLst>
          </p:cNvPr>
          <p:cNvSpPr>
            <a:spLocks noGrp="1"/>
          </p:cNvSpPr>
          <p:nvPr>
            <p:ph type="subTitle" idx="1"/>
          </p:nvPr>
        </p:nvSpPr>
        <p:spPr>
          <a:xfrm>
            <a:off x="3458301" y="1832890"/>
            <a:ext cx="5158555" cy="3026307"/>
          </a:xfrm>
        </p:spPr>
        <p:txBody>
          <a:bodyPr>
            <a:normAutofit fontScale="25000" lnSpcReduction="20000"/>
          </a:bodyPr>
          <a:lstStyle/>
          <a:p>
            <a:pPr marL="0" marR="0">
              <a:lnSpc>
                <a:spcPts val="1920"/>
              </a:lnSpc>
              <a:spcBef>
                <a:spcPts val="0"/>
              </a:spcBef>
              <a:spcAft>
                <a:spcPts val="0"/>
              </a:spcAft>
            </a:pPr>
            <a:endParaRPr lang="en-US" sz="8000" b="1" spc="15" dirty="0">
              <a:effectLst/>
              <a:latin typeface="Arial" panose="020B0604020202020204" pitchFamily="34" charset="0"/>
              <a:ea typeface="Times New Roman" panose="02020603050405020304" pitchFamily="18" charset="0"/>
            </a:endParaRPr>
          </a:p>
          <a:p>
            <a:pPr marL="0" marR="0">
              <a:lnSpc>
                <a:spcPts val="1920"/>
              </a:lnSpc>
              <a:spcBef>
                <a:spcPts val="0"/>
              </a:spcBef>
              <a:spcAft>
                <a:spcPts val="0"/>
              </a:spcAft>
            </a:pPr>
            <a:endParaRPr lang="en-US" sz="8000" b="1" spc="15" dirty="0">
              <a:latin typeface="Arial" panose="020B0604020202020204" pitchFamily="34" charset="0"/>
              <a:ea typeface="Times New Roman" panose="02020603050405020304" pitchFamily="18" charset="0"/>
            </a:endParaRPr>
          </a:p>
          <a:p>
            <a:pPr fontAlgn="base"/>
            <a:r>
              <a:rPr lang="en-US" sz="11200" b="1" i="0" dirty="0">
                <a:effectLst/>
                <a:latin typeface="Google Sans Display"/>
              </a:rPr>
              <a:t>Google Classroom Codes:</a:t>
            </a:r>
          </a:p>
          <a:p>
            <a:pPr fontAlgn="base"/>
            <a:endParaRPr lang="en-US" sz="11200" b="1" i="0" dirty="0">
              <a:effectLst/>
              <a:latin typeface="Calibri" panose="020F0502020204030204" pitchFamily="34" charset="0"/>
            </a:endParaRPr>
          </a:p>
          <a:p>
            <a:pPr fontAlgn="base"/>
            <a:r>
              <a:rPr lang="en-US" sz="11200" i="0" dirty="0">
                <a:effectLst/>
                <a:latin typeface="Google Sans Display"/>
              </a:rPr>
              <a:t>Morning Class: </a:t>
            </a:r>
            <a:r>
              <a:rPr lang="en-US" sz="11200" i="0" dirty="0" err="1">
                <a:effectLst/>
                <a:latin typeface="Google Sans Display"/>
              </a:rPr>
              <a:t>dgsfghy</a:t>
            </a:r>
            <a:br>
              <a:rPr lang="en-US" sz="11200" i="0" dirty="0">
                <a:effectLst/>
                <a:latin typeface="Calibri" panose="020F0502020204030204" pitchFamily="34" charset="0"/>
              </a:rPr>
            </a:br>
            <a:endParaRPr lang="en-US" sz="11200" i="0" dirty="0">
              <a:effectLst/>
              <a:latin typeface="Calibri" panose="020F0502020204030204" pitchFamily="34" charset="0"/>
            </a:endParaRPr>
          </a:p>
          <a:p>
            <a:pPr fontAlgn="base"/>
            <a:r>
              <a:rPr lang="en-US" sz="11200" i="0" dirty="0">
                <a:effectLst/>
                <a:latin typeface="Google Sans Display"/>
              </a:rPr>
              <a:t>Afternoon Class: </a:t>
            </a:r>
            <a:r>
              <a:rPr lang="en-US" sz="11200" i="0" dirty="0">
                <a:effectLst/>
                <a:latin typeface="inherit"/>
              </a:rPr>
              <a:t>xhpia7v</a:t>
            </a:r>
          </a:p>
          <a:p>
            <a:pPr fontAlgn="base"/>
            <a:endParaRPr lang="en-US" sz="11200" i="0" dirty="0">
              <a:effectLst/>
              <a:latin typeface="Calibri" panose="020F0502020204030204" pitchFamily="34" charset="0"/>
            </a:endParaRPr>
          </a:p>
          <a:p>
            <a:pPr fontAlgn="base"/>
            <a:r>
              <a:rPr lang="en-US" sz="11200" dirty="0">
                <a:latin typeface="Calibri" panose="020F0502020204030204" pitchFamily="34" charset="0"/>
              </a:rPr>
              <a:t>p</a:t>
            </a:r>
            <a:r>
              <a:rPr lang="en-US" sz="11200" i="0" dirty="0">
                <a:effectLst/>
                <a:latin typeface="Calibri" panose="020F0502020204030204" pitchFamily="34" charset="0"/>
              </a:rPr>
              <a:t>amela.harris@apsk12.org</a:t>
            </a:r>
          </a:p>
          <a:p>
            <a:br>
              <a:rPr lang="en-US" sz="11200" dirty="0"/>
            </a:br>
            <a:endParaRPr lang="en-US" sz="11200" b="1" dirty="0">
              <a:effectLst/>
              <a:latin typeface="Times New Roman" panose="02020603050405020304" pitchFamily="18" charset="0"/>
              <a:ea typeface="Times New Roman" panose="02020603050405020304" pitchFamily="18" charset="0"/>
            </a:endParaRPr>
          </a:p>
          <a:p>
            <a:pPr marL="0" marR="0">
              <a:lnSpc>
                <a:spcPts val="1920"/>
              </a:lnSpc>
              <a:spcBef>
                <a:spcPts val="0"/>
              </a:spcBef>
              <a:spcAft>
                <a:spcPts val="0"/>
              </a:spcAft>
            </a:pPr>
            <a:r>
              <a:rPr lang="en-US" sz="11200" dirty="0">
                <a:solidFill>
                  <a:srgbClr val="000000"/>
                </a:solidFill>
                <a:effectLst/>
                <a:latin typeface="Arial" panose="020B0604020202020204" pitchFamily="34" charset="0"/>
                <a:ea typeface="Times New Roman" panose="02020603050405020304" pitchFamily="18" charset="0"/>
              </a:rPr>
              <a:t> </a:t>
            </a:r>
            <a:endParaRPr lang="en-US" sz="11200" dirty="0">
              <a:effectLst/>
              <a:latin typeface="Times New Roman" panose="02020603050405020304" pitchFamily="18" charset="0"/>
              <a:ea typeface="Times New Roman" panose="02020603050405020304" pitchFamily="18" charset="0"/>
            </a:endParaRPr>
          </a:p>
          <a:p>
            <a:endParaRPr lang="en-US" sz="2000" dirty="0">
              <a:solidFill>
                <a:srgbClr val="FFFFFF"/>
              </a:solidFill>
            </a:endParaRPr>
          </a:p>
        </p:txBody>
      </p:sp>
    </p:spTree>
    <p:extLst>
      <p:ext uri="{BB962C8B-B14F-4D97-AF65-F5344CB8AC3E}">
        <p14:creationId xmlns:p14="http://schemas.microsoft.com/office/powerpoint/2010/main" val="2455581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Dr. Tasharah Wilson, Principal</a:t>
            </a:r>
          </a:p>
        </p:txBody>
      </p:sp>
      <p:pic>
        <p:nvPicPr>
          <p:cNvPr id="4" name="zoom_0">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825625"/>
            <a:ext cx="7735887" cy="4351338"/>
          </a:xfrm>
        </p:spPr>
      </p:pic>
    </p:spTree>
    <p:extLst>
      <p:ext uri="{BB962C8B-B14F-4D97-AF65-F5344CB8AC3E}">
        <p14:creationId xmlns:p14="http://schemas.microsoft.com/office/powerpoint/2010/main" val="17507379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303">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EEE770-B06A-4363-8F27-F523057FD091}"/>
              </a:ext>
            </a:extLst>
          </p:cNvPr>
          <p:cNvSpPr/>
          <p:nvPr/>
        </p:nvSpPr>
        <p:spPr>
          <a:xfrm>
            <a:off x="1369089" y="2153478"/>
            <a:ext cx="9709727" cy="4225847"/>
          </a:xfrm>
          <a:prstGeom prst="rect">
            <a:avLst/>
          </a:prstGeom>
          <a:solidFill>
            <a:schemeClr val="bg1"/>
          </a:solidFill>
          <a:ln>
            <a:solidFill>
              <a:srgbClr val="0D85AB"/>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a:xfrm>
            <a:off x="2438400" y="2352842"/>
            <a:ext cx="7886700" cy="642149"/>
          </a:xfrm>
        </p:spPr>
        <p:txBody>
          <a:bodyPr>
            <a:normAutofit/>
          </a:bodyPr>
          <a:lstStyle/>
          <a:p>
            <a:pPr algn="ctr"/>
            <a:r>
              <a:rPr lang="en-US" sz="3600" b="1" i="1" dirty="0"/>
              <a:t>Early Childhood Education Pathway</a:t>
            </a:r>
          </a:p>
        </p:txBody>
      </p:sp>
      <p:sp>
        <p:nvSpPr>
          <p:cNvPr id="3" name="Content Placeholder 2"/>
          <p:cNvSpPr>
            <a:spLocks noGrp="1"/>
          </p:cNvSpPr>
          <p:nvPr>
            <p:ph type="body" idx="1"/>
          </p:nvPr>
        </p:nvSpPr>
        <p:spPr>
          <a:xfrm>
            <a:off x="2147888" y="4704522"/>
            <a:ext cx="7886700" cy="1385130"/>
          </a:xfrm>
        </p:spPr>
        <p:txBody>
          <a:bodyPr>
            <a:normAutofit fontScale="85000" lnSpcReduction="20000"/>
          </a:bodyPr>
          <a:lstStyle/>
          <a:p>
            <a:pPr algn="ctr"/>
            <a:endParaRPr lang="en-US" sz="1800" dirty="0"/>
          </a:p>
          <a:p>
            <a:pPr algn="ctr"/>
            <a:endParaRPr lang="en-US" sz="1800" dirty="0"/>
          </a:p>
          <a:p>
            <a:pPr algn="ctr"/>
            <a:endParaRPr lang="en-US" sz="2800" b="1" dirty="0">
              <a:solidFill>
                <a:schemeClr val="tx1"/>
              </a:solidFill>
            </a:endParaRPr>
          </a:p>
          <a:p>
            <a:pPr algn="ctr"/>
            <a:r>
              <a:rPr lang="en-US" sz="2800" b="1" dirty="0">
                <a:solidFill>
                  <a:schemeClr val="tx1"/>
                </a:solidFill>
              </a:rPr>
              <a:t>Presenter: </a:t>
            </a:r>
            <a:r>
              <a:rPr lang="en-US" sz="2800" dirty="0">
                <a:solidFill>
                  <a:schemeClr val="tx1"/>
                </a:solidFill>
              </a:rPr>
              <a:t>Pamela F. Harris</a:t>
            </a:r>
          </a:p>
        </p:txBody>
      </p:sp>
      <p:pic>
        <p:nvPicPr>
          <p:cNvPr id="7" name="Picture 6">
            <a:extLst>
              <a:ext uri="{FF2B5EF4-FFF2-40B4-BE49-F238E27FC236}">
                <a16:creationId xmlns:a16="http://schemas.microsoft.com/office/drawing/2014/main" id="{6013429D-494E-4DF4-ACE3-2DF5DB5B47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3392" y="274320"/>
            <a:ext cx="3785972" cy="1830295"/>
          </a:xfrm>
          <a:prstGeom prst="rect">
            <a:avLst/>
          </a:prstGeom>
        </p:spPr>
      </p:pic>
      <p:sp>
        <p:nvSpPr>
          <p:cNvPr id="9" name="Slide Number Placeholder 1">
            <a:extLst>
              <a:ext uri="{FF2B5EF4-FFF2-40B4-BE49-F238E27FC236}">
                <a16:creationId xmlns:a16="http://schemas.microsoft.com/office/drawing/2014/main" id="{EA2EA0B5-171D-4EF3-91FD-D9F1C944B3FA}"/>
              </a:ext>
            </a:extLst>
          </p:cNvPr>
          <p:cNvSpPr txBox="1">
            <a:spLocks/>
          </p:cNvSpPr>
          <p:nvPr/>
        </p:nvSpPr>
        <p:spPr>
          <a:xfrm>
            <a:off x="1708391" y="6379325"/>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F18E42-305A-4842-89A2-5A0D1851939E}" type="slidenum">
              <a:rPr lang="en-US">
                <a:solidFill>
                  <a:schemeClr val="bg1"/>
                </a:solidFill>
              </a:rPr>
              <a:pPr/>
              <a:t>3</a:t>
            </a:fld>
            <a:endParaRPr lang="en-US" dirty="0">
              <a:solidFill>
                <a:schemeClr val="bg1"/>
              </a:solidFill>
            </a:endParaRPr>
          </a:p>
        </p:txBody>
      </p:sp>
      <p:pic>
        <p:nvPicPr>
          <p:cNvPr id="5" name="Picture 4" descr="A group of people posing for the camera&#10;&#10;Description automatically generated">
            <a:extLst>
              <a:ext uri="{FF2B5EF4-FFF2-40B4-BE49-F238E27FC236}">
                <a16:creationId xmlns:a16="http://schemas.microsoft.com/office/drawing/2014/main" id="{913B49D0-81CB-46BE-B0D7-512561FD212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182112" y="2951131"/>
            <a:ext cx="5888736" cy="2594904"/>
          </a:xfrm>
          <a:prstGeom prst="rect">
            <a:avLst/>
          </a:prstGeom>
        </p:spPr>
      </p:pic>
    </p:spTree>
    <p:extLst>
      <p:ext uri="{BB962C8B-B14F-4D97-AF65-F5344CB8AC3E}">
        <p14:creationId xmlns:p14="http://schemas.microsoft.com/office/powerpoint/2010/main" val="3274506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28" name="Rectangle 134">
            <a:extLst>
              <a:ext uri="{FF2B5EF4-FFF2-40B4-BE49-F238E27FC236}">
                <a16:creationId xmlns:a16="http://schemas.microsoft.com/office/drawing/2014/main" id="{0FE2D22C-409B-48AF-B24F-7988A8F7F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136">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76551" y="291547"/>
            <a:ext cx="7215448" cy="2756453"/>
          </a:xfrm>
        </p:spPr>
        <p:txBody>
          <a:bodyPr anchor="b">
            <a:noAutofit/>
          </a:bodyPr>
          <a:lstStyle/>
          <a:p>
            <a:br>
              <a:rPr lang="en-US" sz="4000" b="1" dirty="0"/>
            </a:br>
            <a:br>
              <a:rPr lang="en-US" sz="4000" b="1" dirty="0"/>
            </a:br>
            <a:br>
              <a:rPr lang="en-US" sz="4000" b="1" dirty="0"/>
            </a:br>
            <a:br>
              <a:rPr lang="en-US" sz="4000" b="1" dirty="0"/>
            </a:br>
            <a:r>
              <a:rPr lang="en-US" sz="3800" b="1" dirty="0"/>
              <a:t>Welcome to Early Childhood Education. I’m excited to be your teacher!</a:t>
            </a:r>
            <a:br>
              <a:rPr lang="en-US" sz="3800" b="1" dirty="0"/>
            </a:br>
            <a:br>
              <a:rPr lang="en-US" sz="4000" b="1" dirty="0"/>
            </a:br>
            <a:endParaRPr lang="en-US" sz="4000" b="1" dirty="0"/>
          </a:p>
        </p:txBody>
      </p:sp>
      <p:sp>
        <p:nvSpPr>
          <p:cNvPr id="139" name="Rectangle 138">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644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5"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preview">
            <a:extLst>
              <a:ext uri="{FF2B5EF4-FFF2-40B4-BE49-F238E27FC236}">
                <a16:creationId xmlns:a16="http://schemas.microsoft.com/office/drawing/2014/main" id="{86396B68-BB5F-4CAB-B6FE-E61559A83F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7" r="1" b="8907"/>
          <a:stretch/>
        </p:blipFill>
        <p:spPr bwMode="auto">
          <a:xfrm>
            <a:off x="535110" y="627954"/>
            <a:ext cx="4235516" cy="535337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036880" y="2146815"/>
            <a:ext cx="7094790" cy="4323395"/>
          </a:xfrm>
        </p:spPr>
        <p:txBody>
          <a:bodyPr anchor="ctr">
            <a:normAutofit fontScale="92500"/>
          </a:bodyPr>
          <a:lstStyle/>
          <a:p>
            <a:pPr marL="0" indent="0">
              <a:buNone/>
            </a:pPr>
            <a:r>
              <a:rPr lang="en-US" sz="2400" dirty="0"/>
              <a:t>My name </a:t>
            </a:r>
            <a:r>
              <a:rPr lang="en-US" sz="2400" b="0" i="0" dirty="0">
                <a:effectLst/>
              </a:rPr>
              <a:t>Pamela Harris and I am a Georgia native. I have more than 20 years of experience in early childhood education serving in roles from preschool teacher to family resource center director. I have bachelor’s degree in early childhood education, master’s degree in education and a family development credential.</a:t>
            </a:r>
          </a:p>
          <a:p>
            <a:pPr marL="0" indent="0">
              <a:buNone/>
            </a:pPr>
            <a:r>
              <a:rPr lang="en-US" sz="2400" b="0" i="0" dirty="0">
                <a:effectLst/>
              </a:rPr>
              <a:t> I am married, and I have two biological children, two bonus children and seven grandchildren. </a:t>
            </a:r>
          </a:p>
          <a:p>
            <a:pPr marL="0" indent="0">
              <a:buNone/>
            </a:pPr>
            <a:r>
              <a:rPr lang="en-US" sz="2400" b="0" i="0" dirty="0">
                <a:effectLst/>
              </a:rPr>
              <a:t>I chose the field of early childhood education because I love working with children and families! I am very passionate about utilizing education, intervention and advocacy as the catalysts to empowering healthy families and communities to thrive.  </a:t>
            </a:r>
          </a:p>
          <a:p>
            <a:pPr>
              <a:buFont typeface="Wingdings" panose="05000000000000000000" pitchFamily="2" charset="2"/>
              <a:buChar char="§"/>
            </a:pPr>
            <a:endParaRPr lang="en-US" sz="1700" dirty="0"/>
          </a:p>
        </p:txBody>
      </p:sp>
    </p:spTree>
    <p:extLst>
      <p:ext uri="{BB962C8B-B14F-4D97-AF65-F5344CB8AC3E}">
        <p14:creationId xmlns:p14="http://schemas.microsoft.com/office/powerpoint/2010/main" val="3499810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19245A10-7F37-4569-80D2-2F692931E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8">
            <a:extLst>
              <a:ext uri="{FF2B5EF4-FFF2-40B4-BE49-F238E27FC236}">
                <a16:creationId xmlns:a16="http://schemas.microsoft.com/office/drawing/2014/main" id="{9267F70F-11C6-4597-9381-D0D80FC18F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6152" y="2355786"/>
            <a:ext cx="498574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4EC1EFFE-99E3-4955-869C-A5BA38463716}"/>
              </a:ext>
            </a:extLst>
          </p:cNvPr>
          <p:cNvSpPr>
            <a:spLocks noGrp="1"/>
          </p:cNvSpPr>
          <p:nvPr>
            <p:ph type="title"/>
          </p:nvPr>
        </p:nvSpPr>
        <p:spPr>
          <a:xfrm>
            <a:off x="7367012" y="2460812"/>
            <a:ext cx="3703155" cy="2499248"/>
          </a:xfrm>
        </p:spPr>
        <p:txBody>
          <a:bodyPr vert="horz" lIns="91440" tIns="45720" rIns="91440" bIns="45720" rtlCol="0" anchor="b">
            <a:normAutofit/>
          </a:bodyPr>
          <a:lstStyle/>
          <a:p>
            <a:r>
              <a:rPr lang="en-US" b="1" dirty="0">
                <a:solidFill>
                  <a:srgbClr val="FFFFFF"/>
                </a:solidFill>
              </a:rPr>
              <a:t>			</a:t>
            </a:r>
          </a:p>
        </p:txBody>
      </p:sp>
      <p:sp>
        <p:nvSpPr>
          <p:cNvPr id="46" name="Freeform 5">
            <a:extLst>
              <a:ext uri="{FF2B5EF4-FFF2-40B4-BE49-F238E27FC236}">
                <a16:creationId xmlns:a16="http://schemas.microsoft.com/office/drawing/2014/main" id="{2C20A93E-E407-4683-A405-147DE2613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6">
            <a:extLst>
              <a:ext uri="{FF2B5EF4-FFF2-40B4-BE49-F238E27FC236}">
                <a16:creationId xmlns:a16="http://schemas.microsoft.com/office/drawing/2014/main" id="{9E8E3DD9-D235-48D9-A0EC-D6817EC84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7">
            <a:extLst>
              <a:ext uri="{FF2B5EF4-FFF2-40B4-BE49-F238E27FC236}">
                <a16:creationId xmlns:a16="http://schemas.microsoft.com/office/drawing/2014/main" id="{EA83A145-578D-4A0B-94A7-AEAB2027D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5" name="Content Placeholder 4" descr="A picture containing drawing, food&#10;&#10;Description automatically generated">
            <a:extLst>
              <a:ext uri="{FF2B5EF4-FFF2-40B4-BE49-F238E27FC236}">
                <a16:creationId xmlns:a16="http://schemas.microsoft.com/office/drawing/2014/main" id="{20B3B6A1-A969-449C-8E5A-EE27E5C3B8B6}"/>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r="3" b="1160"/>
          <a:stretch/>
        </p:blipFill>
        <p:spPr>
          <a:xfrm>
            <a:off x="1258859" y="1120046"/>
            <a:ext cx="5635819" cy="4232692"/>
          </a:xfrm>
          <a:prstGeom prst="rect">
            <a:avLst/>
          </a:prstGeom>
        </p:spPr>
      </p:pic>
      <p:sp>
        <p:nvSpPr>
          <p:cNvPr id="7" name="TextBox 6">
            <a:extLst>
              <a:ext uri="{FF2B5EF4-FFF2-40B4-BE49-F238E27FC236}">
                <a16:creationId xmlns:a16="http://schemas.microsoft.com/office/drawing/2014/main" id="{0F890F54-64A2-42C7-AD58-C4F3BA78D58F}"/>
              </a:ext>
            </a:extLst>
          </p:cNvPr>
          <p:cNvSpPr txBox="1"/>
          <p:nvPr/>
        </p:nvSpPr>
        <p:spPr>
          <a:xfrm>
            <a:off x="7554007" y="643447"/>
            <a:ext cx="3837893" cy="6955750"/>
          </a:xfrm>
          <a:prstGeom prst="rect">
            <a:avLst/>
          </a:prstGeom>
          <a:noFill/>
        </p:spPr>
        <p:txBody>
          <a:bodyPr wrap="square" rtlCol="0">
            <a:spAutoFit/>
          </a:bodyPr>
          <a:lstStyle/>
          <a:p>
            <a:r>
              <a:rPr lang="en-US" sz="2800" dirty="0"/>
              <a:t>Praying and Meditating</a:t>
            </a:r>
          </a:p>
          <a:p>
            <a:r>
              <a:rPr lang="en-US" sz="2800" dirty="0"/>
              <a:t>Facilitating Classes</a:t>
            </a:r>
          </a:p>
          <a:p>
            <a:r>
              <a:rPr lang="en-US" sz="2800" dirty="0"/>
              <a:t>Reading /Journaling</a:t>
            </a:r>
          </a:p>
          <a:p>
            <a:r>
              <a:rPr lang="en-US" sz="2800" dirty="0"/>
              <a:t>Baking biscuits with my grands</a:t>
            </a:r>
          </a:p>
          <a:p>
            <a:r>
              <a:rPr lang="en-US" sz="2800" dirty="0"/>
              <a:t>Relaxing with my family</a:t>
            </a:r>
          </a:p>
          <a:p>
            <a:r>
              <a:rPr lang="en-US" sz="2800" dirty="0"/>
              <a:t>Listening to old school music</a:t>
            </a:r>
          </a:p>
          <a:p>
            <a:r>
              <a:rPr lang="en-US" sz="2800" dirty="0"/>
              <a:t>Black Walnut Ice Cream</a:t>
            </a:r>
          </a:p>
          <a:p>
            <a:r>
              <a:rPr lang="en-US" sz="2800" dirty="0"/>
              <a:t>Double Bubble Bubblegum</a:t>
            </a:r>
          </a:p>
          <a:p>
            <a:r>
              <a:rPr lang="en-US" sz="2800" dirty="0"/>
              <a:t>Red Velvet Cake</a:t>
            </a:r>
          </a:p>
          <a:p>
            <a:r>
              <a:rPr lang="en-US" sz="2800" dirty="0"/>
              <a:t>The Chi</a:t>
            </a:r>
          </a:p>
          <a:p>
            <a:r>
              <a:rPr lang="en-US" sz="2800" dirty="0"/>
              <a:t>HGTV</a:t>
            </a:r>
          </a:p>
          <a:p>
            <a:endParaRPr lang="en-US" dirty="0"/>
          </a:p>
          <a:p>
            <a:endParaRPr lang="en-US" dirty="0"/>
          </a:p>
          <a:p>
            <a:endParaRPr lang="en-US" dirty="0"/>
          </a:p>
        </p:txBody>
      </p:sp>
    </p:spTree>
    <p:extLst>
      <p:ext uri="{BB962C8B-B14F-4D97-AF65-F5344CB8AC3E}">
        <p14:creationId xmlns:p14="http://schemas.microsoft.com/office/powerpoint/2010/main" val="4090297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2" name="Rectangle 91">
            <a:extLst>
              <a:ext uri="{FF2B5EF4-FFF2-40B4-BE49-F238E27FC236}">
                <a16:creationId xmlns:a16="http://schemas.microsoft.com/office/drawing/2014/main" id="{9D80C9EF-3CC6-4ECC-9C2D-9D0396C96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5009" y="291453"/>
            <a:ext cx="10141799" cy="1300554"/>
          </a:xfrm>
        </p:spPr>
        <p:txBody>
          <a:bodyPr vert="horz" lIns="91440" tIns="45720" rIns="91440" bIns="45720" rtlCol="0" anchor="b">
            <a:normAutofit/>
          </a:bodyPr>
          <a:lstStyle/>
          <a:p>
            <a:r>
              <a:rPr lang="en-US" sz="4100" b="1" dirty="0"/>
              <a:t>   Exciting Facts Early Childhood Education </a:t>
            </a:r>
            <a:br>
              <a:rPr lang="en-US" sz="4100" b="1" dirty="0"/>
            </a:br>
            <a:r>
              <a:rPr lang="en-US" sz="4100" b="1" dirty="0"/>
              <a:t>                     Pathway at ACCA!</a:t>
            </a:r>
          </a:p>
        </p:txBody>
      </p:sp>
      <p:sp>
        <p:nvSpPr>
          <p:cNvPr id="94" name="Rectangle 93">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indoor, person, table, sitting&#10;&#10;Description automatically generated">
            <a:extLst>
              <a:ext uri="{FF2B5EF4-FFF2-40B4-BE49-F238E27FC236}">
                <a16:creationId xmlns:a16="http://schemas.microsoft.com/office/drawing/2014/main" id="{BDEA6993-20BC-46E0-B5C9-8B63351755BA}"/>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6670" r="1117" b="-2"/>
          <a:stretch/>
        </p:blipFill>
        <p:spPr>
          <a:xfrm>
            <a:off x="9691868" y="291453"/>
            <a:ext cx="2167044" cy="2650435"/>
          </a:xfrm>
          <a:prstGeom prst="rect">
            <a:avLst/>
          </a:prstGeom>
        </p:spPr>
      </p:pic>
      <p:sp>
        <p:nvSpPr>
          <p:cNvPr id="5" name="TextBox 4">
            <a:extLst>
              <a:ext uri="{FF2B5EF4-FFF2-40B4-BE49-F238E27FC236}">
                <a16:creationId xmlns:a16="http://schemas.microsoft.com/office/drawing/2014/main" id="{950B14E6-A3CA-4DE8-9E72-DC4943168661}"/>
              </a:ext>
            </a:extLst>
          </p:cNvPr>
          <p:cNvSpPr txBox="1"/>
          <p:nvPr/>
        </p:nvSpPr>
        <p:spPr>
          <a:xfrm>
            <a:off x="125884" y="5353880"/>
            <a:ext cx="10780656" cy="397564"/>
          </a:xfrm>
          <a:prstGeom prst="rect">
            <a:avLst/>
          </a:prstGeom>
        </p:spPr>
        <p:txBody>
          <a:bodyPr vert="horz" lIns="91440" tIns="45720" rIns="91440" bIns="45720" rtlCol="0" anchor="ctr">
            <a:normAutofit fontScale="25000" lnSpcReduction="20000"/>
          </a:bodyPr>
          <a:lstStyle/>
          <a:p>
            <a:pPr marL="457200">
              <a:lnSpc>
                <a:spcPct val="90000"/>
              </a:lnSpc>
              <a:spcAft>
                <a:spcPts val="600"/>
              </a:spcAft>
            </a:pPr>
            <a:r>
              <a:rPr lang="en-US" sz="9200" dirty="0"/>
              <a:t>Preschool, kindergarten and elementary school teachers </a:t>
            </a:r>
          </a:p>
          <a:p>
            <a:pPr marL="457200">
              <a:lnSpc>
                <a:spcPct val="90000"/>
              </a:lnSpc>
              <a:spcAft>
                <a:spcPts val="600"/>
              </a:spcAft>
            </a:pPr>
            <a:r>
              <a:rPr lang="en-US" sz="9200" dirty="0"/>
              <a:t>play a vital role in the development of children. </a:t>
            </a:r>
          </a:p>
          <a:p>
            <a:pPr>
              <a:lnSpc>
                <a:spcPct val="90000"/>
              </a:lnSpc>
              <a:spcAft>
                <a:spcPts val="600"/>
              </a:spcAft>
            </a:pPr>
            <a:endParaRPr lang="en-US" sz="9200" dirty="0"/>
          </a:p>
          <a:p>
            <a:pPr marL="228600">
              <a:lnSpc>
                <a:spcPct val="90000"/>
              </a:lnSpc>
              <a:spcAft>
                <a:spcPts val="600"/>
              </a:spcAft>
            </a:pPr>
            <a:r>
              <a:rPr lang="en-US" sz="9200" dirty="0"/>
              <a:t>   Most early childhood education teachers work a 10‐month school          </a:t>
            </a:r>
          </a:p>
          <a:p>
            <a:pPr marL="228600">
              <a:lnSpc>
                <a:spcPct val="90000"/>
              </a:lnSpc>
              <a:spcAft>
                <a:spcPts val="600"/>
              </a:spcAft>
            </a:pPr>
            <a:r>
              <a:rPr lang="en-US" sz="9200" dirty="0"/>
              <a:t>   year with a 2‐month vacation during the summer. </a:t>
            </a:r>
          </a:p>
          <a:p>
            <a:pPr>
              <a:lnSpc>
                <a:spcPct val="90000"/>
              </a:lnSpc>
              <a:spcAft>
                <a:spcPts val="600"/>
              </a:spcAft>
            </a:pPr>
            <a:endParaRPr lang="en-US" sz="9200" dirty="0"/>
          </a:p>
          <a:p>
            <a:pPr marL="228600">
              <a:lnSpc>
                <a:spcPct val="90000"/>
              </a:lnSpc>
              <a:spcAft>
                <a:spcPts val="600"/>
              </a:spcAft>
            </a:pPr>
            <a:r>
              <a:rPr lang="en-US" sz="9200" dirty="0"/>
              <a:t>  Teachers have the privilege of working with students from varied               </a:t>
            </a:r>
          </a:p>
          <a:p>
            <a:pPr marL="228600">
              <a:lnSpc>
                <a:spcPct val="90000"/>
              </a:lnSpc>
              <a:spcAft>
                <a:spcPts val="600"/>
              </a:spcAft>
            </a:pPr>
            <a:r>
              <a:rPr lang="en-US" sz="9200" dirty="0"/>
              <a:t>  ethnic, racial and religious backgrounds. </a:t>
            </a:r>
          </a:p>
          <a:p>
            <a:pPr marL="228600">
              <a:lnSpc>
                <a:spcPct val="90000"/>
              </a:lnSpc>
              <a:spcAft>
                <a:spcPts val="600"/>
              </a:spcAft>
            </a:pPr>
            <a:endParaRPr lang="en-US" sz="9200" dirty="0"/>
          </a:p>
          <a:p>
            <a:pPr marL="228600">
              <a:lnSpc>
                <a:spcPct val="90000"/>
              </a:lnSpc>
              <a:spcAft>
                <a:spcPts val="600"/>
              </a:spcAft>
            </a:pPr>
            <a:r>
              <a:rPr lang="en-US" sz="9200" dirty="0"/>
              <a:t>  Annual teaching salaries median salary range: $27,900 (Teacher Assistants) to    </a:t>
            </a:r>
          </a:p>
          <a:p>
            <a:pPr marL="228600">
              <a:lnSpc>
                <a:spcPct val="90000"/>
              </a:lnSpc>
              <a:spcAft>
                <a:spcPts val="600"/>
              </a:spcAft>
            </a:pPr>
            <a:r>
              <a:rPr lang="en-US" sz="9200" dirty="0"/>
              <a:t> $59,420.</a:t>
            </a:r>
          </a:p>
          <a:p>
            <a:pPr marL="228600">
              <a:lnSpc>
                <a:spcPct val="90000"/>
              </a:lnSpc>
              <a:spcAft>
                <a:spcPts val="600"/>
              </a:spcAft>
            </a:pPr>
            <a:r>
              <a:rPr lang="en-US" sz="9200" dirty="0"/>
              <a:t> </a:t>
            </a:r>
            <a:r>
              <a:rPr lang="en-US" sz="4400" i="1" dirty="0">
                <a:hlinkClick r:id="rId4"/>
              </a:rPr>
              <a:t>https://www.onetonline.org/link/summary/39-9011.00</a:t>
            </a:r>
            <a:endParaRPr lang="en-US" sz="4400" i="1" dirty="0"/>
          </a:p>
          <a:p>
            <a:pPr>
              <a:lnSpc>
                <a:spcPct val="90000"/>
              </a:lnSpc>
              <a:spcAft>
                <a:spcPts val="600"/>
              </a:spcAft>
            </a:pPr>
            <a:r>
              <a:rPr lang="en-US" sz="4400" b="0" i="1" dirty="0">
                <a:effectLst/>
              </a:rPr>
              <a:t>Bureau of Labor Statistics, U.S. Department of Labor, Occupational Outlook Handbook, Teacher Assistants, on the Internet at </a:t>
            </a:r>
            <a:r>
              <a:rPr lang="en-US" sz="4400" b="0" i="1" u="sng" dirty="0">
                <a:effectLst/>
                <a:hlinkClick r:id="rId5"/>
              </a:rPr>
              <a:t>https://www.bls.gov/ooh/education-training-and-library/teacher-assistants.htm</a:t>
            </a:r>
            <a:r>
              <a:rPr lang="en-US" sz="4400" b="0" i="1" dirty="0">
                <a:effectLst/>
              </a:rPr>
              <a:t> (visited August 11, 2020).</a:t>
            </a:r>
            <a:endParaRPr lang="en-US" sz="4400" i="1" dirty="0"/>
          </a:p>
          <a:p>
            <a:pPr marL="228600" indent="-228600">
              <a:lnSpc>
                <a:spcPct val="90000"/>
              </a:lnSpc>
              <a:spcAft>
                <a:spcPts val="600"/>
              </a:spcAft>
              <a:buFont typeface="Arial" panose="020B0604020202020204" pitchFamily="34" charset="0"/>
              <a:buChar char="•"/>
            </a:pPr>
            <a:endParaRPr lang="en-US" sz="9600" dirty="0"/>
          </a:p>
          <a:p>
            <a:pPr marL="228600" indent="-228600">
              <a:lnSpc>
                <a:spcPct val="90000"/>
              </a:lnSpc>
              <a:spcAft>
                <a:spcPts val="600"/>
              </a:spcAft>
              <a:buFont typeface="Arial" panose="020B0604020202020204" pitchFamily="34" charset="0"/>
              <a:buChar char="•"/>
            </a:pPr>
            <a:endParaRPr lang="en-US" sz="2000" dirty="0"/>
          </a:p>
          <a:p>
            <a:pPr marL="228600" indent="-228600">
              <a:lnSpc>
                <a:spcPct val="90000"/>
              </a:lnSpc>
              <a:spcAft>
                <a:spcPts val="600"/>
              </a:spcAft>
              <a:buFont typeface="Arial" panose="020B0604020202020204" pitchFamily="34" charset="0"/>
              <a:buChar char="•"/>
            </a:pPr>
            <a:endParaRPr lang="en-US" sz="2000" dirty="0"/>
          </a:p>
          <a:p>
            <a:pPr marL="228600" indent="-228600">
              <a:lnSpc>
                <a:spcPct val="90000"/>
              </a:lnSpc>
              <a:spcAft>
                <a:spcPts val="600"/>
              </a:spcAft>
              <a:buFont typeface="Arial" panose="020B0604020202020204" pitchFamily="34" charset="0"/>
              <a:buChar char="•"/>
            </a:pPr>
            <a:endParaRPr lang="en-US" sz="2000" dirty="0"/>
          </a:p>
          <a:p>
            <a:pPr marL="228600" indent="-228600">
              <a:lnSpc>
                <a:spcPct val="90000"/>
              </a:lnSpc>
              <a:spcAft>
                <a:spcPts val="600"/>
              </a:spcAft>
              <a:buFont typeface="Arial" panose="020B0604020202020204" pitchFamily="34" charset="0"/>
              <a:buChar char="•"/>
            </a:pPr>
            <a:endParaRPr lang="en-US" sz="2000" dirty="0"/>
          </a:p>
          <a:p>
            <a:pPr marL="228600" indent="-228600">
              <a:lnSpc>
                <a:spcPct val="90000"/>
              </a:lnSpc>
              <a:spcAft>
                <a:spcPts val="600"/>
              </a:spcAft>
              <a:buFont typeface="Arial" panose="020B0604020202020204" pitchFamily="34" charset="0"/>
              <a:buChar char="•"/>
            </a:pPr>
            <a:endParaRPr lang="en-US" sz="2000" dirty="0"/>
          </a:p>
          <a:p>
            <a:pPr marL="228600" indent="-228600">
              <a:lnSpc>
                <a:spcPct val="90000"/>
              </a:lnSpc>
              <a:spcAft>
                <a:spcPts val="600"/>
              </a:spcAft>
              <a:buFont typeface="Arial" panose="020B0604020202020204" pitchFamily="34" charset="0"/>
              <a:buChar char="•"/>
            </a:pPr>
            <a:endParaRPr lang="en-US" sz="2000" dirty="0"/>
          </a:p>
          <a:p>
            <a:pPr marL="228600" indent="-228600">
              <a:lnSpc>
                <a:spcPct val="90000"/>
              </a:lnSpc>
              <a:spcAft>
                <a:spcPts val="600"/>
              </a:spcAft>
              <a:buFont typeface="Arial" panose="020B0604020202020204" pitchFamily="34" charset="0"/>
              <a:buChar char="•"/>
            </a:pPr>
            <a:endParaRPr lang="en-US" sz="2000" dirty="0"/>
          </a:p>
          <a:p>
            <a:pPr marL="228600"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marL="457200" indent="-228600">
              <a:lnSpc>
                <a:spcPct val="90000"/>
              </a:lnSpc>
              <a:spcAft>
                <a:spcPts val="600"/>
              </a:spcAft>
              <a:buFont typeface="Arial" panose="020B0604020202020204" pitchFamily="34" charset="0"/>
              <a:buChar char="•"/>
            </a:pPr>
            <a:endParaRPr lang="en-US" sz="2000" dirty="0"/>
          </a:p>
          <a:p>
            <a:pPr marL="457200" indent="-228600">
              <a:lnSpc>
                <a:spcPct val="90000"/>
              </a:lnSpc>
              <a:spcAft>
                <a:spcPts val="600"/>
              </a:spcAft>
              <a:buFont typeface="Arial" panose="020B0604020202020204" pitchFamily="34" charset="0"/>
              <a:buChar char="•"/>
            </a:pPr>
            <a:endParaRPr lang="en-US" sz="1100" dirty="0"/>
          </a:p>
          <a:p>
            <a:pPr marL="457200" indent="-228600">
              <a:lnSpc>
                <a:spcPct val="90000"/>
              </a:lnSpc>
              <a:spcAft>
                <a:spcPts val="600"/>
              </a:spcAft>
              <a:buFont typeface="Arial" panose="020B0604020202020204" pitchFamily="34" charset="0"/>
              <a:buChar char="•"/>
            </a:pPr>
            <a:endParaRPr lang="en-US" sz="1100" dirty="0"/>
          </a:p>
          <a:p>
            <a:pPr marL="457200" indent="-228600">
              <a:lnSpc>
                <a:spcPct val="90000"/>
              </a:lnSpc>
              <a:spcAft>
                <a:spcPts val="600"/>
              </a:spcAft>
              <a:buFont typeface="Arial" panose="020B0604020202020204" pitchFamily="34" charset="0"/>
              <a:buChar char="•"/>
            </a:pPr>
            <a:endParaRPr lang="en-US" sz="1100" dirty="0"/>
          </a:p>
          <a:p>
            <a:pPr marL="457200" indent="-228600">
              <a:lnSpc>
                <a:spcPct val="90000"/>
              </a:lnSpc>
              <a:spcAft>
                <a:spcPts val="600"/>
              </a:spcAft>
              <a:buFont typeface="Arial" panose="020B0604020202020204" pitchFamily="34" charset="0"/>
              <a:buChar char="•"/>
            </a:pPr>
            <a:endParaRPr lang="en-US" sz="1100" dirty="0"/>
          </a:p>
          <a:p>
            <a:pPr marL="457200" indent="-228600">
              <a:lnSpc>
                <a:spcPct val="90000"/>
              </a:lnSpc>
              <a:spcAft>
                <a:spcPts val="600"/>
              </a:spcAft>
              <a:buFont typeface="Arial" panose="020B0604020202020204" pitchFamily="34" charset="0"/>
              <a:buChar char="•"/>
            </a:pPr>
            <a:endParaRPr lang="en-US" sz="1100" dirty="0"/>
          </a:p>
          <a:p>
            <a:pPr marL="457200" indent="-228600">
              <a:lnSpc>
                <a:spcPct val="90000"/>
              </a:lnSpc>
              <a:spcAft>
                <a:spcPts val="600"/>
              </a:spcAft>
              <a:buFont typeface="Arial" panose="020B0604020202020204" pitchFamily="34" charset="0"/>
              <a:buChar char="•"/>
            </a:pPr>
            <a:endParaRPr lang="en-US" sz="1100" dirty="0"/>
          </a:p>
          <a:p>
            <a:pPr marL="457200" indent="-228600">
              <a:lnSpc>
                <a:spcPct val="90000"/>
              </a:lnSpc>
              <a:spcAft>
                <a:spcPts val="600"/>
              </a:spcAft>
              <a:buFont typeface="Arial" panose="020B0604020202020204" pitchFamily="34" charset="0"/>
              <a:buChar char="•"/>
            </a:pPr>
            <a:endParaRPr lang="en-US" sz="1100" dirty="0"/>
          </a:p>
        </p:txBody>
      </p:sp>
      <p:sp>
        <p:nvSpPr>
          <p:cNvPr id="98" name="Rectangle 97">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6930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ood, drawing&#10;&#10;Description automatically generated">
            <a:extLst>
              <a:ext uri="{FF2B5EF4-FFF2-40B4-BE49-F238E27FC236}">
                <a16:creationId xmlns:a16="http://schemas.microsoft.com/office/drawing/2014/main" id="{6E423D6C-FCA5-42B8-AE65-DDAD7C01768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830748" y="185318"/>
            <a:ext cx="991437" cy="991437"/>
          </a:xfrm>
          <a:prstGeom prst="rect">
            <a:avLst/>
          </a:prstGeom>
        </p:spPr>
      </p:pic>
      <p:sp>
        <p:nvSpPr>
          <p:cNvPr id="2" name="Title 1">
            <a:extLst>
              <a:ext uri="{FF2B5EF4-FFF2-40B4-BE49-F238E27FC236}">
                <a16:creationId xmlns:a16="http://schemas.microsoft.com/office/drawing/2014/main" id="{18AB281B-F150-4896-BFBD-877D06865ECF}"/>
              </a:ext>
            </a:extLst>
          </p:cNvPr>
          <p:cNvSpPr>
            <a:spLocks noGrp="1"/>
          </p:cNvSpPr>
          <p:nvPr>
            <p:ph type="title"/>
          </p:nvPr>
        </p:nvSpPr>
        <p:spPr>
          <a:xfrm>
            <a:off x="1015448" y="434421"/>
            <a:ext cx="10161104" cy="836236"/>
          </a:xfrm>
        </p:spPr>
        <p:txBody>
          <a:bodyPr>
            <a:normAutofit fontScale="90000"/>
          </a:bodyPr>
          <a:lstStyle/>
          <a:p>
            <a:r>
              <a:rPr lang="en-US" b="0" i="0">
                <a:solidFill>
                  <a:srgbClr val="13856E"/>
                </a:solidFill>
                <a:effectLst/>
                <a:latin typeface="Roboto"/>
              </a:rPr>
              <a:t>           </a:t>
            </a:r>
            <a:br>
              <a:rPr lang="en-US" b="0" i="0">
                <a:solidFill>
                  <a:srgbClr val="13856E"/>
                </a:solidFill>
                <a:effectLst/>
                <a:latin typeface="Roboto"/>
              </a:rPr>
            </a:br>
            <a:br>
              <a:rPr lang="en-US" b="0" i="0">
                <a:solidFill>
                  <a:srgbClr val="13856E"/>
                </a:solidFill>
                <a:effectLst/>
                <a:latin typeface="Roboto"/>
              </a:rPr>
            </a:br>
            <a:br>
              <a:rPr lang="en-US" b="0" i="0">
                <a:solidFill>
                  <a:srgbClr val="13856E"/>
                </a:solidFill>
                <a:effectLst/>
                <a:latin typeface="Roboto"/>
              </a:rPr>
            </a:br>
            <a:br>
              <a:rPr lang="en-US" b="0" i="0">
                <a:solidFill>
                  <a:srgbClr val="13856E"/>
                </a:solidFill>
                <a:effectLst/>
                <a:latin typeface="Roboto"/>
              </a:rPr>
            </a:br>
            <a:r>
              <a:rPr lang="en-US" b="0" i="0">
                <a:solidFill>
                  <a:srgbClr val="13856E"/>
                </a:solidFill>
                <a:effectLst/>
                <a:latin typeface="Roboto"/>
              </a:rPr>
              <a:t>     </a:t>
            </a:r>
            <a:r>
              <a:rPr lang="en-US" b="0" i="0">
                <a:solidFill>
                  <a:srgbClr val="FF0000"/>
                </a:solidFill>
                <a:effectLst/>
                <a:latin typeface="Roboto"/>
              </a:rPr>
              <a:t>Teaching: A Georgia Hot Career!</a:t>
            </a:r>
            <a:br>
              <a:rPr lang="en-US" b="0" i="0">
                <a:solidFill>
                  <a:srgbClr val="13856E"/>
                </a:solidFill>
                <a:effectLst/>
                <a:latin typeface="Roboto"/>
              </a:rPr>
            </a:br>
            <a:br>
              <a:rPr lang="en-US" b="0" i="0">
                <a:solidFill>
                  <a:srgbClr val="13856E"/>
                </a:solidFill>
                <a:effectLst/>
                <a:latin typeface="Roboto"/>
              </a:rPr>
            </a:br>
            <a:r>
              <a:rPr lang="en-US" b="0" i="0">
                <a:solidFill>
                  <a:srgbClr val="13856E"/>
                </a:solidFill>
                <a:effectLst/>
                <a:latin typeface="Roboto"/>
              </a:rPr>
              <a:t>                 </a:t>
            </a:r>
            <a:br>
              <a:rPr lang="en-US" b="0" i="0">
                <a:solidFill>
                  <a:srgbClr val="13856E"/>
                </a:solidFill>
                <a:effectLst/>
                <a:latin typeface="Roboto"/>
              </a:rPr>
            </a:br>
            <a:r>
              <a:rPr lang="en-US" b="0" i="0">
                <a:solidFill>
                  <a:srgbClr val="13856E"/>
                </a:solidFill>
                <a:effectLst/>
                <a:latin typeface="Roboto"/>
              </a:rPr>
              <a:t>           </a:t>
            </a:r>
            <a:br>
              <a:rPr lang="en-US" b="0" i="0">
                <a:solidFill>
                  <a:srgbClr val="13856E"/>
                </a:solidFill>
                <a:effectLst/>
                <a:latin typeface="Roboto"/>
              </a:rPr>
            </a:br>
            <a:endParaRPr lang="en-US" dirty="0"/>
          </a:p>
        </p:txBody>
      </p:sp>
      <p:sp>
        <p:nvSpPr>
          <p:cNvPr id="3" name="Content Placeholder 2">
            <a:extLst>
              <a:ext uri="{FF2B5EF4-FFF2-40B4-BE49-F238E27FC236}">
                <a16:creationId xmlns:a16="http://schemas.microsoft.com/office/drawing/2014/main" id="{D4D487F1-467D-48B4-9DBC-0378D6826B32}"/>
              </a:ext>
            </a:extLst>
          </p:cNvPr>
          <p:cNvSpPr>
            <a:spLocks noGrp="1"/>
          </p:cNvSpPr>
          <p:nvPr>
            <p:ph idx="1"/>
          </p:nvPr>
        </p:nvSpPr>
        <p:spPr>
          <a:xfrm>
            <a:off x="468464" y="1519760"/>
            <a:ext cx="11255071" cy="5281203"/>
          </a:xfrm>
        </p:spPr>
        <p:txBody>
          <a:bodyPr>
            <a:normAutofit fontScale="85000" lnSpcReduction="20000"/>
          </a:bodyPr>
          <a:lstStyle/>
          <a:p>
            <a:pPr marL="0" indent="0" algn="l">
              <a:buNone/>
            </a:pPr>
            <a:r>
              <a:rPr lang="en-US" sz="3500" b="0" i="0">
                <a:solidFill>
                  <a:srgbClr val="333333"/>
                </a:solidFill>
                <a:effectLst/>
              </a:rPr>
              <a:t>When thinking about your future, researching careers in teaching that are in demand or in an up-and-coming field is a great place to start. </a:t>
            </a:r>
          </a:p>
          <a:p>
            <a:pPr marL="0" indent="0" algn="l">
              <a:buNone/>
            </a:pPr>
            <a:r>
              <a:rPr lang="en-US" sz="3500" b="1" i="1" u="none" strike="noStrike">
                <a:solidFill>
                  <a:srgbClr val="187CB8"/>
                </a:solidFill>
                <a:effectLst/>
                <a:hlinkClick r:id="rId4" tooltip="Georgia's HOT Careers for 2020"/>
              </a:rPr>
              <a:t>Georgia's HOT Careers to 2020</a:t>
            </a:r>
            <a:r>
              <a:rPr lang="en-US" sz="3500" b="1" i="1">
                <a:solidFill>
                  <a:srgbClr val="333333"/>
                </a:solidFill>
                <a:effectLst/>
              </a:rPr>
              <a:t> </a:t>
            </a:r>
            <a:r>
              <a:rPr lang="en-US" sz="3500" b="0" i="0">
                <a:solidFill>
                  <a:srgbClr val="333333"/>
                </a:solidFill>
                <a:effectLst/>
              </a:rPr>
              <a:t>are occupations identified with fast job growth, above average wages and at least 100 expected annual job openings. They are organized by the required education level and include the types of skills needed and what type of work activities are involved.</a:t>
            </a:r>
          </a:p>
          <a:p>
            <a:pPr marL="0" indent="0" algn="l">
              <a:buNone/>
            </a:pPr>
            <a:endParaRPr lang="en-US" sz="3500" b="0" i="0">
              <a:solidFill>
                <a:srgbClr val="333333"/>
              </a:solidFill>
              <a:effectLst/>
            </a:endParaRPr>
          </a:p>
          <a:p>
            <a:pPr marL="0" indent="0">
              <a:buNone/>
            </a:pPr>
            <a:r>
              <a:rPr lang="en-US" sz="3500"/>
              <a:t>Georgia Pre-school and Pre‐K teachers must meet current credential requirements outlined in The Georgia Department of Early Learning Guidelines. </a:t>
            </a:r>
            <a:r>
              <a:rPr lang="en-US" sz="3500" i="0">
                <a:solidFill>
                  <a:srgbClr val="333333"/>
                </a:solidFill>
                <a:effectLst/>
              </a:rPr>
              <a:t>The </a:t>
            </a:r>
            <a:r>
              <a:rPr lang="en-US" sz="3500" b="0" i="0">
                <a:solidFill>
                  <a:srgbClr val="333333"/>
                </a:solidFill>
                <a:effectLst/>
              </a:rPr>
              <a:t>state of Georgia require you to have education beyond high school to become a licensed teacher which often leads to increased income and opportunities.</a:t>
            </a:r>
          </a:p>
          <a:p>
            <a:pPr marL="0" indent="0" algn="l">
              <a:buNone/>
            </a:pPr>
            <a:r>
              <a:rPr lang="en-US" sz="1100" b="0" i="1">
                <a:solidFill>
                  <a:srgbClr val="333333"/>
                </a:solidFill>
                <a:effectLst/>
              </a:rPr>
              <a:t>Source: </a:t>
            </a:r>
            <a:r>
              <a:rPr lang="en-US" sz="1100" b="0" i="1" u="none" strike="noStrike">
                <a:solidFill>
                  <a:srgbClr val="187CB8"/>
                </a:solidFill>
                <a:effectLst/>
                <a:hlinkClick r:id="rId5" tooltip="Georgia Department of Labor"/>
              </a:rPr>
              <a:t>Georgia Department of Labor</a:t>
            </a:r>
            <a:endParaRPr lang="en-US" sz="1100" b="0" i="1">
              <a:solidFill>
                <a:srgbClr val="333333"/>
              </a:solidFill>
              <a:effectLst/>
            </a:endParaRPr>
          </a:p>
          <a:p>
            <a:endParaRPr lang="en-US" dirty="0"/>
          </a:p>
        </p:txBody>
      </p:sp>
    </p:spTree>
    <p:extLst>
      <p:ext uri="{BB962C8B-B14F-4D97-AF65-F5344CB8AC3E}">
        <p14:creationId xmlns:p14="http://schemas.microsoft.com/office/powerpoint/2010/main" val="4130757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86FD7672-78BE-4D6F-A711-2CDB79B52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4662" y="323519"/>
            <a:ext cx="4323899" cy="6212748"/>
          </a:xfrm>
          <a:custGeom>
            <a:avLst/>
            <a:gdLst>
              <a:gd name="connsiteX0" fmla="*/ 0 w 4323899"/>
              <a:gd name="connsiteY0" fmla="*/ 0 h 6212748"/>
              <a:gd name="connsiteX1" fmla="*/ 742501 w 4323899"/>
              <a:gd name="connsiteY1" fmla="*/ 0 h 6212748"/>
              <a:gd name="connsiteX2" fmla="*/ 4323899 w 4323899"/>
              <a:gd name="connsiteY2" fmla="*/ 0 h 6212748"/>
              <a:gd name="connsiteX3" fmla="*/ 4323899 w 4323899"/>
              <a:gd name="connsiteY3" fmla="*/ 2864954 h 6212748"/>
              <a:gd name="connsiteX4" fmla="*/ 880454 w 4323899"/>
              <a:gd name="connsiteY4" fmla="*/ 6212748 h 6212748"/>
              <a:gd name="connsiteX5" fmla="*/ 0 w 4323899"/>
              <a:gd name="connsiteY5" fmla="*/ 6212748 h 6212748"/>
              <a:gd name="connsiteX6" fmla="*/ 0 w 4323899"/>
              <a:gd name="connsiteY6" fmla="*/ 6210962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3899" h="6212748">
                <a:moveTo>
                  <a:pt x="0" y="0"/>
                </a:moveTo>
                <a:lnTo>
                  <a:pt x="742501" y="0"/>
                </a:lnTo>
                <a:lnTo>
                  <a:pt x="4323899" y="0"/>
                </a:lnTo>
                <a:lnTo>
                  <a:pt x="4323899" y="2864954"/>
                </a:lnTo>
                <a:lnTo>
                  <a:pt x="880454" y="6212748"/>
                </a:lnTo>
                <a:lnTo>
                  <a:pt x="0" y="6212748"/>
                </a:lnTo>
                <a:lnTo>
                  <a:pt x="0" y="6210962"/>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Right Triangle 52">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4A62647B-1222-407C-8740-5A497612B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E39D44-2D61-49ED-9387-90FA994F5CCD}"/>
              </a:ext>
            </a:extLst>
          </p:cNvPr>
          <p:cNvSpPr>
            <a:spLocks noGrp="1"/>
          </p:cNvSpPr>
          <p:nvPr>
            <p:ph type="title"/>
          </p:nvPr>
        </p:nvSpPr>
        <p:spPr>
          <a:xfrm>
            <a:off x="8192190" y="2273459"/>
            <a:ext cx="3596951" cy="2847413"/>
          </a:xfrm>
          <a:prstGeom prst="ellipse">
            <a:avLst/>
          </a:prstGeom>
        </p:spPr>
        <p:txBody>
          <a:bodyPr vert="horz" lIns="91440" tIns="45720" rIns="91440" bIns="45720" rtlCol="0" anchor="b">
            <a:noAutofit/>
          </a:bodyPr>
          <a:lstStyle/>
          <a:p>
            <a:br>
              <a:rPr lang="en-US" sz="4200" b="1" kern="1200" dirty="0">
                <a:solidFill>
                  <a:schemeClr val="tx1"/>
                </a:solidFill>
                <a:latin typeface="+mj-lt"/>
                <a:ea typeface="+mj-ea"/>
                <a:cs typeface="+mj-cs"/>
              </a:rPr>
            </a:br>
            <a:br>
              <a:rPr lang="en-US" sz="4200" b="1" kern="1200" dirty="0">
                <a:solidFill>
                  <a:schemeClr val="tx1"/>
                </a:solidFill>
                <a:latin typeface="+mj-lt"/>
                <a:ea typeface="+mj-ea"/>
                <a:cs typeface="+mj-cs"/>
              </a:rPr>
            </a:br>
            <a:r>
              <a:rPr lang="en-US" sz="4200" b="1" kern="1200" dirty="0">
                <a:solidFill>
                  <a:schemeClr val="tx1"/>
                </a:solidFill>
                <a:latin typeface="+mj-lt"/>
                <a:ea typeface="+mj-ea"/>
                <a:cs typeface="+mj-cs"/>
              </a:rPr>
              <a:t>Atlanta </a:t>
            </a:r>
            <a:br>
              <a:rPr lang="en-US" sz="4200" b="1" kern="1200" dirty="0">
                <a:solidFill>
                  <a:schemeClr val="tx1"/>
                </a:solidFill>
                <a:latin typeface="+mj-lt"/>
                <a:ea typeface="+mj-ea"/>
                <a:cs typeface="+mj-cs"/>
              </a:rPr>
            </a:br>
            <a:r>
              <a:rPr lang="en-US" sz="4200" b="1" kern="1200" dirty="0">
                <a:solidFill>
                  <a:schemeClr val="tx1"/>
                </a:solidFill>
                <a:latin typeface="+mj-lt"/>
                <a:ea typeface="+mj-ea"/>
                <a:cs typeface="+mj-cs"/>
              </a:rPr>
              <a:t>College and Career</a:t>
            </a:r>
            <a:br>
              <a:rPr lang="en-US" sz="4200" b="1" kern="1200" dirty="0">
                <a:solidFill>
                  <a:schemeClr val="tx1"/>
                </a:solidFill>
                <a:latin typeface="+mj-lt"/>
                <a:ea typeface="+mj-ea"/>
                <a:cs typeface="+mj-cs"/>
              </a:rPr>
            </a:br>
            <a:r>
              <a:rPr lang="en-US" sz="4200" b="1" kern="1200" dirty="0">
                <a:solidFill>
                  <a:schemeClr val="tx1"/>
                </a:solidFill>
                <a:latin typeface="+mj-lt"/>
                <a:ea typeface="+mj-ea"/>
                <a:cs typeface="+mj-cs"/>
              </a:rPr>
              <a:t>Counseling Team </a:t>
            </a:r>
          </a:p>
        </p:txBody>
      </p:sp>
      <p:pic>
        <p:nvPicPr>
          <p:cNvPr id="5" name="Counseling Open House">
            <a:hlinkClick r:id="" action="ppaction://media"/>
            <a:extLst>
              <a:ext uri="{FF2B5EF4-FFF2-40B4-BE49-F238E27FC236}">
                <a16:creationId xmlns:a16="http://schemas.microsoft.com/office/drawing/2014/main" id="{425F9A9C-16E0-472E-9347-8AA9E0D558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9195" y="821094"/>
            <a:ext cx="7445210" cy="4497355"/>
          </a:xfrm>
          <a:prstGeom prst="rect">
            <a:avLst/>
          </a:prstGeom>
        </p:spPr>
      </p:pic>
    </p:spTree>
    <p:extLst>
      <p:ext uri="{BB962C8B-B14F-4D97-AF65-F5344CB8AC3E}">
        <p14:creationId xmlns:p14="http://schemas.microsoft.com/office/powerpoint/2010/main" val="228078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1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3071" y="1703432"/>
            <a:ext cx="4888306" cy="1325563"/>
          </a:xfrm>
        </p:spPr>
        <p:txBody>
          <a:bodyPr>
            <a:normAutofit fontScale="90000"/>
          </a:bodyPr>
          <a:lstStyle/>
          <a:p>
            <a:r>
              <a:rPr lang="en-US" b="1" dirty="0"/>
              <a:t>Let’s take a look at </a:t>
            </a:r>
            <a:r>
              <a:rPr lang="en-US" sz="4400" b="1" dirty="0"/>
              <a:t> some of the awesome pathway experiences planned just for you!</a:t>
            </a:r>
            <a:endParaRPr lang="en-US" dirty="0"/>
          </a:p>
        </p:txBody>
      </p:sp>
      <p:sp>
        <p:nvSpPr>
          <p:cNvPr id="23" name="Freeform: Shape 22">
            <a:extLst>
              <a:ext uri="{FF2B5EF4-FFF2-40B4-BE49-F238E27FC236}">
                <a16:creationId xmlns:a16="http://schemas.microsoft.com/office/drawing/2014/main" id="{B5809B1F-0726-44C0-B0A1-7FCE2A129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560321" y="4232366"/>
            <a:ext cx="5610120" cy="2625634"/>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26EE9A0B-C601-4E3F-8541-29CA20DE11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5904411" cy="4406393"/>
          </a:xfrm>
          <a:custGeom>
            <a:avLst/>
            <a:gdLst>
              <a:gd name="connsiteX0" fmla="*/ 2562355 w 6855833"/>
              <a:gd name="connsiteY0" fmla="*/ 0 h 5116428"/>
              <a:gd name="connsiteX1" fmla="*/ 6855833 w 6855833"/>
              <a:gd name="connsiteY1" fmla="*/ 4293479 h 5116428"/>
              <a:gd name="connsiteX2" fmla="*/ 6833667 w 6855833"/>
              <a:gd name="connsiteY2" fmla="*/ 4732462 h 5116428"/>
              <a:gd name="connsiteX3" fmla="*/ 6775067 w 6855833"/>
              <a:gd name="connsiteY3" fmla="*/ 5116428 h 5116428"/>
              <a:gd name="connsiteX4" fmla="*/ 0 w 6855833"/>
              <a:gd name="connsiteY4" fmla="*/ 5116428 h 5116428"/>
              <a:gd name="connsiteX5" fmla="*/ 0 w 6855833"/>
              <a:gd name="connsiteY5" fmla="*/ 854273 h 5116428"/>
              <a:gd name="connsiteX6" fmla="*/ 161831 w 6855833"/>
              <a:gd name="connsiteY6" fmla="*/ 733259 h 5116428"/>
              <a:gd name="connsiteX7" fmla="*/ 2562355 w 6855833"/>
              <a:gd name="connsiteY7" fmla="*/ 0 h 511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5833" h="5116428">
                <a:moveTo>
                  <a:pt x="2562355" y="0"/>
                </a:moveTo>
                <a:cubicBezTo>
                  <a:pt x="4933578" y="0"/>
                  <a:pt x="6855833" y="1922255"/>
                  <a:pt x="6855833" y="4293479"/>
                </a:cubicBezTo>
                <a:cubicBezTo>
                  <a:pt x="6855833" y="4441680"/>
                  <a:pt x="6848324" y="4588128"/>
                  <a:pt x="6833667" y="4732462"/>
                </a:cubicBezTo>
                <a:lnTo>
                  <a:pt x="6775067" y="5116428"/>
                </a:lnTo>
                <a:lnTo>
                  <a:pt x="0" y="5116428"/>
                </a:lnTo>
                <a:lnTo>
                  <a:pt x="0" y="854273"/>
                </a:lnTo>
                <a:lnTo>
                  <a:pt x="161831" y="733259"/>
                </a:lnTo>
                <a:cubicBezTo>
                  <a:pt x="847074" y="270317"/>
                  <a:pt x="1673147" y="0"/>
                  <a:pt x="2562355"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outdoor, grass, person, child&#10;&#10;Description automatically generated">
            <a:extLst>
              <a:ext uri="{FF2B5EF4-FFF2-40B4-BE49-F238E27FC236}">
                <a16:creationId xmlns:a16="http://schemas.microsoft.com/office/drawing/2014/main" id="{DD23DBEE-3667-4C15-9D71-B0DFACE1569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8665" r="-1" b="-1"/>
          <a:stretch/>
        </p:blipFill>
        <p:spPr>
          <a:xfrm>
            <a:off x="1" y="10"/>
            <a:ext cx="5681097" cy="4151910"/>
          </a:xfrm>
          <a:custGeom>
            <a:avLst/>
            <a:gdLst/>
            <a:ahLst/>
            <a:cxnLst/>
            <a:rect l="l" t="t" r="r" b="b"/>
            <a:pathLst>
              <a:path w="5681097" h="4151920">
                <a:moveTo>
                  <a:pt x="0" y="0"/>
                </a:moveTo>
                <a:lnTo>
                  <a:pt x="5611423" y="0"/>
                </a:lnTo>
                <a:lnTo>
                  <a:pt x="5663241" y="339527"/>
                </a:lnTo>
                <a:cubicBezTo>
                  <a:pt x="5675049" y="455800"/>
                  <a:pt x="5681097" y="573775"/>
                  <a:pt x="5681097" y="693164"/>
                </a:cubicBezTo>
                <a:cubicBezTo>
                  <a:pt x="5681097" y="2603383"/>
                  <a:pt x="4132560" y="4151920"/>
                  <a:pt x="2222343" y="4151920"/>
                </a:cubicBezTo>
                <a:cubicBezTo>
                  <a:pt x="1386622" y="4151920"/>
                  <a:pt x="620129" y="3855520"/>
                  <a:pt x="22252" y="3362108"/>
                </a:cubicBezTo>
                <a:lnTo>
                  <a:pt x="0" y="3341884"/>
                </a:lnTo>
                <a:close/>
              </a:path>
            </a:pathLst>
          </a:custGeom>
        </p:spPr>
      </p:pic>
      <p:pic>
        <p:nvPicPr>
          <p:cNvPr id="8" name="Picture 7" descr="A kitchen with a table in a room&#10;&#10;Description automatically generated">
            <a:extLst>
              <a:ext uri="{FF2B5EF4-FFF2-40B4-BE49-F238E27FC236}">
                <a16:creationId xmlns:a16="http://schemas.microsoft.com/office/drawing/2014/main" id="{A903A42E-4625-4BE3-9F81-BB749DE6227C}"/>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t="25282" r="-2" b="4355"/>
          <a:stretch/>
        </p:blipFill>
        <p:spPr>
          <a:xfrm>
            <a:off x="2785874" y="4448810"/>
            <a:ext cx="5148922" cy="2409190"/>
          </a:xfrm>
          <a:custGeom>
            <a:avLst/>
            <a:gdLst/>
            <a:ahLst/>
            <a:cxnLst/>
            <a:rect l="l" t="t" r="r" b="b"/>
            <a:pathLst>
              <a:path w="5148922" h="2409190">
                <a:moveTo>
                  <a:pt x="2574461" y="0"/>
                </a:moveTo>
                <a:cubicBezTo>
                  <a:pt x="3911983" y="0"/>
                  <a:pt x="5012087" y="1016507"/>
                  <a:pt x="5144375" y="2319127"/>
                </a:cubicBezTo>
                <a:lnTo>
                  <a:pt x="5148922" y="2409190"/>
                </a:lnTo>
                <a:lnTo>
                  <a:pt x="0" y="2409190"/>
                </a:lnTo>
                <a:lnTo>
                  <a:pt x="4548" y="2319127"/>
                </a:lnTo>
                <a:cubicBezTo>
                  <a:pt x="136837" y="1016507"/>
                  <a:pt x="1236939" y="0"/>
                  <a:pt x="2574461" y="0"/>
                </a:cubicBezTo>
                <a:close/>
              </a:path>
            </a:pathLst>
          </a:custGeom>
        </p:spPr>
      </p:pic>
    </p:spTree>
    <p:extLst>
      <p:ext uri="{BB962C8B-B14F-4D97-AF65-F5344CB8AC3E}">
        <p14:creationId xmlns:p14="http://schemas.microsoft.com/office/powerpoint/2010/main" val="1351799271"/>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0E3C4E1EA214F4487783B605E28B8E3" ma:contentTypeVersion="6" ma:contentTypeDescription="Create a new document." ma:contentTypeScope="" ma:versionID="bf5edfe82b472c06eb17d68074cb9bc4">
  <xsd:schema xmlns:xsd="http://www.w3.org/2001/XMLSchema" xmlns:xs="http://www.w3.org/2001/XMLSchema" xmlns:p="http://schemas.microsoft.com/office/2006/metadata/properties" xmlns:ns3="c3283879-db2b-4377-99a7-ebd686596589" targetNamespace="http://schemas.microsoft.com/office/2006/metadata/properties" ma:root="true" ma:fieldsID="98353c0f19033fe31d0273d8d3d9b8b5" ns3:_="">
    <xsd:import namespace="c3283879-db2b-4377-99a7-ebd68659658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283879-db2b-4377-99a7-ebd6865965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27512F-4DA1-4A94-9F85-EA637B69ABD5}">
  <ds:schemaRefs>
    <ds:schemaRef ds:uri="http://schemas.microsoft.com/office/2006/metadata/properties"/>
    <ds:schemaRef ds:uri="c3283879-db2b-4377-99a7-ebd686596589"/>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customXml/itemProps2.xml><?xml version="1.0" encoding="utf-8"?>
<ds:datastoreItem xmlns:ds="http://schemas.openxmlformats.org/officeDocument/2006/customXml" ds:itemID="{CDCA3A61-57AB-4A6C-88DD-DAF3E79772FD}">
  <ds:schemaRefs>
    <ds:schemaRef ds:uri="http://schemas.microsoft.com/sharepoint/v3/contenttype/forms"/>
  </ds:schemaRefs>
</ds:datastoreItem>
</file>

<file path=customXml/itemProps3.xml><?xml version="1.0" encoding="utf-8"?>
<ds:datastoreItem xmlns:ds="http://schemas.openxmlformats.org/officeDocument/2006/customXml" ds:itemID="{22C3A5FF-8D3E-4908-8277-C6B6757CCA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283879-db2b-4377-99a7-ebd6865965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TotalTime>
  <Words>676</Words>
  <Application>Microsoft Office PowerPoint</Application>
  <PresentationFormat>Widescreen</PresentationFormat>
  <Paragraphs>83</Paragraphs>
  <Slides>14</Slides>
  <Notes>2</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Arial</vt:lpstr>
      <vt:lpstr>Calibri</vt:lpstr>
      <vt:lpstr>Calibri Light</vt:lpstr>
      <vt:lpstr>Google Sans Display</vt:lpstr>
      <vt:lpstr>inherit</vt:lpstr>
      <vt:lpstr>Roboto</vt:lpstr>
      <vt:lpstr>Rockwell</vt:lpstr>
      <vt:lpstr>Times New Roman</vt:lpstr>
      <vt:lpstr>Wingdings</vt:lpstr>
      <vt:lpstr>Office Theme</vt:lpstr>
      <vt:lpstr>PowerPoint Presentation</vt:lpstr>
      <vt:lpstr>Dr. Tasharah Wilson, Principal</vt:lpstr>
      <vt:lpstr>Early Childhood Education Pathway</vt:lpstr>
      <vt:lpstr>    Welcome to Early Childhood Education. I’m excited to be your teacher!  </vt:lpstr>
      <vt:lpstr>   </vt:lpstr>
      <vt:lpstr>   Exciting Facts Early Childhood Education                       Pathway at ACCA!</vt:lpstr>
      <vt:lpstr>                    Teaching: A Georgia Hot Career!                                </vt:lpstr>
      <vt:lpstr>  Atlanta  College and Career Counseling Team </vt:lpstr>
      <vt:lpstr>Let’s take a look at  some of the awesome pathway experiences planned just for you!</vt:lpstr>
      <vt:lpstr>      Exploration of Pathway              Examine early childhood care and education 21 century teaching and learning  Create and design a portfolio documenting your experiences  Participate in classroom lab and technical skills practice   Plan fun lessons activities to teach young learners  Virtual Fieldtrips    Guest Speakers  Singing, dancing, painting, problem-solving, investigating, laughing and playing!          .           </vt:lpstr>
      <vt:lpstr>             Instructional Expectations</vt:lpstr>
      <vt:lpstr>     What Burning Questions Do You Have?</vt:lpstr>
      <vt:lpstr>PowerPoint Presentation</vt:lpstr>
      <vt:lpstr>Test Run!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Harris, Pamela</dc:creator>
  <cp:lastModifiedBy>Pamela</cp:lastModifiedBy>
  <cp:revision>3</cp:revision>
  <dcterms:created xsi:type="dcterms:W3CDTF">2020-08-20T16:08:54Z</dcterms:created>
  <dcterms:modified xsi:type="dcterms:W3CDTF">2020-08-20T18:47:14Z</dcterms:modified>
</cp:coreProperties>
</file>